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2" r:id="rId1"/>
  </p:sldMasterIdLst>
  <p:notesMasterIdLst>
    <p:notesMasterId r:id="rId62"/>
  </p:notesMasterIdLst>
  <p:sldIdLst>
    <p:sldId id="256" r:id="rId2"/>
    <p:sldId id="291" r:id="rId3"/>
    <p:sldId id="292" r:id="rId4"/>
    <p:sldId id="293" r:id="rId5"/>
    <p:sldId id="294" r:id="rId6"/>
    <p:sldId id="295" r:id="rId7"/>
    <p:sldId id="296" r:id="rId8"/>
    <p:sldId id="297" r:id="rId9"/>
    <p:sldId id="298" r:id="rId10"/>
    <p:sldId id="299" r:id="rId11"/>
    <p:sldId id="300" r:id="rId12"/>
    <p:sldId id="301" r:id="rId13"/>
    <p:sldId id="302" r:id="rId14"/>
    <p:sldId id="303" r:id="rId15"/>
    <p:sldId id="304" r:id="rId16"/>
    <p:sldId id="305" r:id="rId17"/>
    <p:sldId id="306" r:id="rId18"/>
    <p:sldId id="307" r:id="rId19"/>
    <p:sldId id="308" r:id="rId20"/>
    <p:sldId id="309" r:id="rId21"/>
    <p:sldId id="310" r:id="rId22"/>
    <p:sldId id="311" r:id="rId23"/>
    <p:sldId id="313" r:id="rId24"/>
    <p:sldId id="314" r:id="rId25"/>
    <p:sldId id="315" r:id="rId26"/>
    <p:sldId id="316" r:id="rId27"/>
    <p:sldId id="317" r:id="rId28"/>
    <p:sldId id="318" r:id="rId29"/>
    <p:sldId id="319" r:id="rId30"/>
    <p:sldId id="320" r:id="rId31"/>
    <p:sldId id="321" r:id="rId32"/>
    <p:sldId id="322" r:id="rId33"/>
    <p:sldId id="323" r:id="rId34"/>
    <p:sldId id="324" r:id="rId35"/>
    <p:sldId id="325" r:id="rId36"/>
    <p:sldId id="326" r:id="rId37"/>
    <p:sldId id="327" r:id="rId38"/>
    <p:sldId id="328" r:id="rId39"/>
    <p:sldId id="329" r:id="rId40"/>
    <p:sldId id="331" r:id="rId41"/>
    <p:sldId id="332" r:id="rId42"/>
    <p:sldId id="333" r:id="rId43"/>
    <p:sldId id="334" r:id="rId44"/>
    <p:sldId id="335" r:id="rId45"/>
    <p:sldId id="336" r:id="rId46"/>
    <p:sldId id="337" r:id="rId47"/>
    <p:sldId id="338" r:id="rId48"/>
    <p:sldId id="339" r:id="rId49"/>
    <p:sldId id="340" r:id="rId50"/>
    <p:sldId id="341" r:id="rId51"/>
    <p:sldId id="342" r:id="rId52"/>
    <p:sldId id="343" r:id="rId53"/>
    <p:sldId id="344" r:id="rId54"/>
    <p:sldId id="345" r:id="rId55"/>
    <p:sldId id="346" r:id="rId56"/>
    <p:sldId id="347" r:id="rId57"/>
    <p:sldId id="348" r:id="rId58"/>
    <p:sldId id="349" r:id="rId59"/>
    <p:sldId id="350" r:id="rId60"/>
    <p:sldId id="351" r:id="rId61"/>
  </p:sldIdLst>
  <p:sldSz cx="9144000" cy="5143500" type="screen16x9"/>
  <p:notesSz cx="6858000" cy="9144000"/>
  <p:embeddedFontLst>
    <p:embeddedFont>
      <p:font typeface="Assistant" pitchFamily="2" charset="-79"/>
      <p:regular r:id="rId63"/>
      <p:bold r:id="rId64"/>
    </p:embeddedFont>
    <p:embeddedFont>
      <p:font typeface="Assistant ExtraLight" pitchFamily="2" charset="-79"/>
      <p:regular r:id="rId65"/>
      <p:bold r:id="rId66"/>
    </p:embeddedFont>
    <p:embeddedFont>
      <p:font typeface="Calibri" panose="020F0502020204030204" pitchFamily="34" charset="0"/>
      <p:regular r:id="rId67"/>
      <p:bold r:id="rId68"/>
      <p:italic r:id="rId69"/>
      <p:boldItalic r:id="rId70"/>
    </p:embeddedFont>
    <p:embeddedFont>
      <p:font typeface="Calibri Light" panose="020F0302020204030204" pitchFamily="34" charset="0"/>
      <p:regular r:id="rId71"/>
      <p:italic r:id="rId72"/>
    </p:embeddedFont>
    <p:embeddedFont>
      <p:font typeface="Inconsolata" pitchFamily="1" charset="0"/>
      <p:regular r:id="rId73"/>
      <p:bold r:id="rId74"/>
    </p:embeddedFont>
    <p:embeddedFont>
      <p:font typeface="Inconsolata Regular" charset="0"/>
      <p:regular r:id="rId75"/>
      <p:bold r:id="rId76"/>
    </p:embeddedFont>
    <p:embeddedFont>
      <p:font typeface="Lato Light" panose="020F0502020204030203" pitchFamily="34" charset="0"/>
      <p:regular r:id="rId77"/>
      <p:bold r:id="rId78"/>
      <p:italic r:id="rId79"/>
      <p:boldItalic r:id="rId8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76A0B11-58ED-41CD-900F-ABCC5BD48B6E}">
  <a:tblStyle styleId="{A76A0B11-58ED-41CD-900F-ABCC5BD48B6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6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0.fntdata"/><Relationship Id="rId80"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4.fntdata"/><Relationship Id="rId7" Type="http://schemas.openxmlformats.org/officeDocument/2006/relationships/slide" Target="slides/slide6.xml"/><Relationship Id="rId71" Type="http://schemas.openxmlformats.org/officeDocument/2006/relationships/font" Target="fonts/font9.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4.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81df3b6b9a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81df3b6b9a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e1a5c76648_0_28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e1a5c76648_0_2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e1a5c76648_0_28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e1a5c76648_0_2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e1a5c76648_0_2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e1a5c76648_0_2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e1a5c76648_0_2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e1a5c76648_0_2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e1a5c76648_0_29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e1a5c76648_0_2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e1a5c76648_0_29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e1a5c76648_0_2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e1a5c76648_0_29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e1a5c76648_0_2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e1a5c76648_0_2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e1a5c76648_0_2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e1a5c76648_0_2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e1a5c76648_0_2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e1a5c76648_0_29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e1a5c76648_0_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e1a5c76648_0_4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e1a5c76648_0_4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e1a5c76648_0_30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e1a5c76648_0_3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e1a5c76648_0_3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e1a5c76648_0_3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e1a5c76648_0_3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e1a5c76648_0_3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e1a5c76648_0_3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e1a5c76648_0_3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e1a5c76648_0_3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e1a5c76648_0_3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ge1a5c76648_0_3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e1a5c76648_0_3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e1a5c76648_0_3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e1a5c76648_0_3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e1a5c76648_0_4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 name="Google Shape;1010;ge1a5c76648_0_4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e1a5c76648_0_4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e1a5c76648_0_4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e1a5c76648_0_3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e1a5c76648_0_3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1a5c76648_0_28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1a5c76648_0_2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e1a5c76648_0_3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e1a5c76648_0_3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e1a5c76648_0_3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e1a5c76648_0_3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e1a5c76648_0_3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e1a5c76648_0_3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p:cNvGrpSpPr/>
        <p:nvPr/>
      </p:nvGrpSpPr>
      <p:grpSpPr>
        <a:xfrm>
          <a:off x="0" y="0"/>
          <a:ext cx="0" cy="0"/>
          <a:chOff x="0" y="0"/>
          <a:chExt cx="0" cy="0"/>
        </a:xfrm>
      </p:grpSpPr>
      <p:sp>
        <p:nvSpPr>
          <p:cNvPr id="1088" name="Google Shape;1088;ge1a5c76648_0_3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e1a5c76648_0_3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e1a5c76648_0_3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 name="Google Shape;1101;ge1a5c76648_0_3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e1a5c76648_0_3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e1a5c76648_0_3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ge1a5c76648_0_3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 name="Google Shape;1138;ge1a5c76648_0_3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e1a5c76648_0_3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 name="Google Shape;1145;ge1a5c76648_0_3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e1a5c76648_0_3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e1a5c76648_0_3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
        <p:cNvGrpSpPr/>
        <p:nvPr/>
      </p:nvGrpSpPr>
      <p:grpSpPr>
        <a:xfrm>
          <a:off x="0" y="0"/>
          <a:ext cx="0" cy="0"/>
          <a:chOff x="0" y="0"/>
          <a:chExt cx="0" cy="0"/>
        </a:xfrm>
      </p:grpSpPr>
      <p:sp>
        <p:nvSpPr>
          <p:cNvPr id="1240" name="Google Shape;1240;ge1a5c76648_0_3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 name="Google Shape;1241;ge1a5c76648_0_3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e1a5c76648_0_28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e1a5c76648_0_2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e1a5c76648_0_3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 name="Google Shape;1336;ge1a5c76648_0_3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2"/>
        <p:cNvGrpSpPr/>
        <p:nvPr/>
      </p:nvGrpSpPr>
      <p:grpSpPr>
        <a:xfrm>
          <a:off x="0" y="0"/>
          <a:ext cx="0" cy="0"/>
          <a:chOff x="0" y="0"/>
          <a:chExt cx="0" cy="0"/>
        </a:xfrm>
      </p:grpSpPr>
      <p:sp>
        <p:nvSpPr>
          <p:cNvPr id="1343" name="Google Shape;1343;ge1a5c76648_0_3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4" name="Google Shape;1344;ge1a5c76648_0_3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e1a5c76648_0_3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e1a5c76648_0_3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
        <p:cNvGrpSpPr/>
        <p:nvPr/>
      </p:nvGrpSpPr>
      <p:grpSpPr>
        <a:xfrm>
          <a:off x="0" y="0"/>
          <a:ext cx="0" cy="0"/>
          <a:chOff x="0" y="0"/>
          <a:chExt cx="0" cy="0"/>
        </a:xfrm>
      </p:grpSpPr>
      <p:sp>
        <p:nvSpPr>
          <p:cNvPr id="1364" name="Google Shape;1364;ge1a5c76648_0_3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5" name="Google Shape;1365;ge1a5c76648_0_3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e1a5c76648_0_3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e1a5c76648_0_3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Google Shape;1388;ge1a5c76648_0_3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9" name="Google Shape;1389;ge1a5c76648_0_3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ge1a5c76648_0_3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 name="Google Shape;1399;ge1a5c76648_0_3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
        <p:cNvGrpSpPr/>
        <p:nvPr/>
      </p:nvGrpSpPr>
      <p:grpSpPr>
        <a:xfrm>
          <a:off x="0" y="0"/>
          <a:ext cx="0" cy="0"/>
          <a:chOff x="0" y="0"/>
          <a:chExt cx="0" cy="0"/>
        </a:xfrm>
      </p:grpSpPr>
      <p:sp>
        <p:nvSpPr>
          <p:cNvPr id="1416" name="Google Shape;1416;ge1a5c76648_0_3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 name="Google Shape;1417;ge1a5c76648_0_3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e1a5c76648_0_3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e1a5c76648_0_3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e1a5c76648_0_35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e1a5c76648_0_3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e1a5c76648_0_28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e1a5c76648_0_2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1"/>
        <p:cNvGrpSpPr/>
        <p:nvPr/>
      </p:nvGrpSpPr>
      <p:grpSpPr>
        <a:xfrm>
          <a:off x="0" y="0"/>
          <a:ext cx="0" cy="0"/>
          <a:chOff x="0" y="0"/>
          <a:chExt cx="0" cy="0"/>
        </a:xfrm>
      </p:grpSpPr>
      <p:sp>
        <p:nvSpPr>
          <p:cNvPr id="1482" name="Google Shape;1482;ge1a5c76648_0_3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3" name="Google Shape;1483;ge1a5c76648_0_3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e1a5c76648_0_3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e1a5c76648_0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e1a5c76648_0_3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6" name="Google Shape;1576;ge1a5c76648_0_3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3"/>
        <p:cNvGrpSpPr/>
        <p:nvPr/>
      </p:nvGrpSpPr>
      <p:grpSpPr>
        <a:xfrm>
          <a:off x="0" y="0"/>
          <a:ext cx="0" cy="0"/>
          <a:chOff x="0" y="0"/>
          <a:chExt cx="0" cy="0"/>
        </a:xfrm>
      </p:grpSpPr>
      <p:sp>
        <p:nvSpPr>
          <p:cNvPr id="1614" name="Google Shape;1614;ge1a5c76648_0_4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5" name="Google Shape;1615;ge1a5c76648_0_4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4"/>
        <p:cNvGrpSpPr/>
        <p:nvPr/>
      </p:nvGrpSpPr>
      <p:grpSpPr>
        <a:xfrm>
          <a:off x="0" y="0"/>
          <a:ext cx="0" cy="0"/>
          <a:chOff x="0" y="0"/>
          <a:chExt cx="0" cy="0"/>
        </a:xfrm>
      </p:grpSpPr>
      <p:sp>
        <p:nvSpPr>
          <p:cNvPr id="1655" name="Google Shape;1655;ge1a5c76648_0_3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6" name="Google Shape;1656;ge1a5c76648_0_3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
        <p:cNvGrpSpPr/>
        <p:nvPr/>
      </p:nvGrpSpPr>
      <p:grpSpPr>
        <a:xfrm>
          <a:off x="0" y="0"/>
          <a:ext cx="0" cy="0"/>
          <a:chOff x="0" y="0"/>
          <a:chExt cx="0" cy="0"/>
        </a:xfrm>
      </p:grpSpPr>
      <p:sp>
        <p:nvSpPr>
          <p:cNvPr id="1697" name="Google Shape;1697;ge1a5c76648_0_37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8" name="Google Shape;1698;ge1a5c76648_0_3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7"/>
        <p:cNvGrpSpPr/>
        <p:nvPr/>
      </p:nvGrpSpPr>
      <p:grpSpPr>
        <a:xfrm>
          <a:off x="0" y="0"/>
          <a:ext cx="0" cy="0"/>
          <a:chOff x="0" y="0"/>
          <a:chExt cx="0" cy="0"/>
        </a:xfrm>
      </p:grpSpPr>
      <p:sp>
        <p:nvSpPr>
          <p:cNvPr id="1708" name="Google Shape;1708;ge1bb6bdf3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9" name="Google Shape;1709;ge1bb6bdf3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9"/>
        <p:cNvGrpSpPr/>
        <p:nvPr/>
      </p:nvGrpSpPr>
      <p:grpSpPr>
        <a:xfrm>
          <a:off x="0" y="0"/>
          <a:ext cx="0" cy="0"/>
          <a:chOff x="0" y="0"/>
          <a:chExt cx="0" cy="0"/>
        </a:xfrm>
      </p:grpSpPr>
      <p:sp>
        <p:nvSpPr>
          <p:cNvPr id="1720" name="Google Shape;1720;ge1a5c76648_0_37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1" name="Google Shape;1721;ge1a5c76648_0_37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7"/>
        <p:cNvGrpSpPr/>
        <p:nvPr/>
      </p:nvGrpSpPr>
      <p:grpSpPr>
        <a:xfrm>
          <a:off x="0" y="0"/>
          <a:ext cx="0" cy="0"/>
          <a:chOff x="0" y="0"/>
          <a:chExt cx="0" cy="0"/>
        </a:xfrm>
      </p:grpSpPr>
      <p:sp>
        <p:nvSpPr>
          <p:cNvPr id="1728" name="Google Shape;1728;ge1bb6bdf3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9" name="Google Shape;1729;ge1bb6bdf3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5"/>
        <p:cNvGrpSpPr/>
        <p:nvPr/>
      </p:nvGrpSpPr>
      <p:grpSpPr>
        <a:xfrm>
          <a:off x="0" y="0"/>
          <a:ext cx="0" cy="0"/>
          <a:chOff x="0" y="0"/>
          <a:chExt cx="0" cy="0"/>
        </a:xfrm>
      </p:grpSpPr>
      <p:sp>
        <p:nvSpPr>
          <p:cNvPr id="1736" name="Google Shape;1736;ge1bb6bdf30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7" name="Google Shape;1737;ge1bb6bdf30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e1a5c76648_0_2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e1a5c76648_0_2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3"/>
        <p:cNvGrpSpPr/>
        <p:nvPr/>
      </p:nvGrpSpPr>
      <p:grpSpPr>
        <a:xfrm>
          <a:off x="0" y="0"/>
          <a:ext cx="0" cy="0"/>
          <a:chOff x="0" y="0"/>
          <a:chExt cx="0" cy="0"/>
        </a:xfrm>
      </p:grpSpPr>
      <p:sp>
        <p:nvSpPr>
          <p:cNvPr id="1744" name="Google Shape;1744;ge1bb6bdf30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5" name="Google Shape;1745;ge1bb6bdf30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e1a5c76648_0_28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e1a5c76648_0_2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e1a5c76648_0_2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e1a5c76648_0_2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e1a5c76648_0_2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e1a5c76648_0_2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F25901-D7BE-4CB5-B41E-385191A8B6C5}" type="datetimeFigureOut">
              <a:rPr lang="en-GB" smtClean="0"/>
              <a:t>21/09/2025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6949016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F25901-D7BE-4CB5-B41E-385191A8B6C5}" type="datetimeFigureOut">
              <a:rPr lang="en-GB" smtClean="0"/>
              <a:t>21/09/2025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2749897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F25901-D7BE-4CB5-B41E-385191A8B6C5}" type="datetimeFigureOut">
              <a:rPr lang="en-GB" smtClean="0"/>
              <a:t>21/09/2025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5264591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F25901-D7BE-4CB5-B41E-385191A8B6C5}" type="datetimeFigureOut">
              <a:rPr lang="en-GB" smtClean="0"/>
              <a:t>21/09/2025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6795201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F25901-D7BE-4CB5-B41E-385191A8B6C5}" type="datetimeFigureOut">
              <a:rPr lang="en-GB" smtClean="0"/>
              <a:t>21/09/2025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2888447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F25901-D7BE-4CB5-B41E-385191A8B6C5}" type="datetimeFigureOut">
              <a:rPr lang="en-GB" smtClean="0"/>
              <a:t>21/09/2025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4302570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F25901-D7BE-4CB5-B41E-385191A8B6C5}" type="datetimeFigureOut">
              <a:rPr lang="en-GB" smtClean="0"/>
              <a:t>21/09/2025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6020775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3F25901-D7BE-4CB5-B41E-385191A8B6C5}" type="datetimeFigureOut">
              <a:rPr lang="en-GB" smtClean="0"/>
              <a:t>21/09/2025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8021911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F25901-D7BE-4CB5-B41E-385191A8B6C5}" type="datetimeFigureOut">
              <a:rPr lang="en-GB" smtClean="0"/>
              <a:t>21/09/2025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8522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3F25901-D7BE-4CB5-B41E-385191A8B6C5}" type="datetimeFigureOut">
              <a:rPr lang="en-GB" smtClean="0"/>
              <a:t>21/09/2025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5027457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3F25901-D7BE-4CB5-B41E-385191A8B6C5}" type="datetimeFigureOut">
              <a:rPr lang="en-GB" smtClean="0"/>
              <a:t>21/09/2025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9853632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33F25901-D7BE-4CB5-B41E-385191A8B6C5}" type="datetimeFigureOut">
              <a:rPr lang="en-GB" smtClean="0"/>
              <a:t>21/09/2025</a:t>
            </a:fld>
            <a:endParaRPr lang="en-GB"/>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29665836"/>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777000" y="1695900"/>
            <a:ext cx="7590000" cy="1751700"/>
          </a:xfrm>
          <a:prstGeom prst="rect">
            <a:avLst/>
          </a:prstGeom>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900" dirty="0">
                <a:solidFill>
                  <a:schemeClr val="accent5"/>
                </a:solidFill>
                <a:latin typeface="Lato Light"/>
                <a:ea typeface="Lato Light"/>
                <a:cs typeface="Lato Light"/>
                <a:sym typeface="Lato Light"/>
              </a:rPr>
              <a:t>CSC 200</a:t>
            </a:r>
            <a:r>
              <a:rPr lang="en-US" dirty="0">
                <a:solidFill>
                  <a:schemeClr val="accent5"/>
                </a:solidFill>
                <a:latin typeface="Lato Light"/>
                <a:ea typeface="Lato Light"/>
                <a:cs typeface="Lato Light"/>
                <a:sym typeface="Lato Light"/>
              </a:rPr>
              <a:t> </a:t>
            </a:r>
            <a:br>
              <a:rPr lang="en-US" dirty="0">
                <a:solidFill>
                  <a:schemeClr val="accent5"/>
                </a:solidFill>
                <a:latin typeface="Lato Light"/>
                <a:ea typeface="Lato Light"/>
                <a:cs typeface="Lato Light"/>
                <a:sym typeface="Lato Light"/>
              </a:rPr>
            </a:br>
            <a:r>
              <a:rPr lang="en-US" sz="3600" dirty="0">
                <a:solidFill>
                  <a:schemeClr val="accent5"/>
                </a:solidFill>
                <a:latin typeface="Lato Light"/>
                <a:ea typeface="Lato Light"/>
                <a:cs typeface="Lato Light"/>
                <a:sym typeface="Lato Light"/>
              </a:rPr>
              <a:t>Data Structures and Algorithms</a:t>
            </a:r>
            <a:endParaRPr lang="en-US" sz="4000" dirty="0">
              <a:solidFill>
                <a:schemeClr val="accent5"/>
              </a:solidFill>
              <a:latin typeface="Lato Light"/>
              <a:ea typeface="Lato Light"/>
              <a:cs typeface="Lato Light"/>
              <a:sym typeface="Lato Light"/>
            </a:endParaRPr>
          </a:p>
        </p:txBody>
      </p:sp>
      <p:sp>
        <p:nvSpPr>
          <p:cNvPr id="100" name="Google Shape;100;p25"/>
          <p:cNvSpPr txBox="1">
            <a:spLocks noGrp="1"/>
          </p:cNvSpPr>
          <p:nvPr>
            <p:ph type="subTitle" idx="1"/>
          </p:nvPr>
        </p:nvSpPr>
        <p:spPr>
          <a:xfrm>
            <a:off x="311700" y="359707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400" dirty="0">
                <a:solidFill>
                  <a:srgbClr val="000000"/>
                </a:solidFill>
                <a:latin typeface="Assistant ExtraLight"/>
                <a:ea typeface="Assistant ExtraLight"/>
                <a:cs typeface="Assistant ExtraLight"/>
                <a:sym typeface="Assistant ExtraLight"/>
              </a:rPr>
              <a:t>Nazeef Ul Haq</a:t>
            </a:r>
          </a:p>
          <a:p>
            <a:pPr>
              <a:spcBef>
                <a:spcPts val="0"/>
              </a:spcBef>
            </a:pPr>
            <a:r>
              <a:rPr lang="en-GB" sz="2400">
                <a:solidFill>
                  <a:srgbClr val="000000"/>
                </a:solidFill>
                <a:latin typeface="Assistant ExtraLight"/>
                <a:ea typeface="Assistant ExtraLight"/>
                <a:cs typeface="Assistant ExtraLight"/>
                <a:sym typeface="Assistant ExtraLight"/>
              </a:rPr>
              <a:t>Fall 2025 </a:t>
            </a:r>
            <a:endParaRPr lang="en-GB" sz="2400" dirty="0">
              <a:solidFill>
                <a:srgbClr val="000000"/>
              </a:solidFill>
              <a:latin typeface="Assistant ExtraLight"/>
              <a:ea typeface="Assistant ExtraLight"/>
              <a:cs typeface="Assistant ExtraLight"/>
              <a:sym typeface="Assistant ExtraLight"/>
            </a:endParaRPr>
          </a:p>
          <a:p>
            <a:pPr>
              <a:spcBef>
                <a:spcPts val="0"/>
              </a:spcBef>
            </a:pPr>
            <a:endParaRPr lang="en-GB" sz="2400" dirty="0">
              <a:solidFill>
                <a:srgbClr val="000000"/>
              </a:solidFill>
              <a:latin typeface="Assistant ExtraLight"/>
              <a:ea typeface="Assistant ExtraLight"/>
              <a:cs typeface="Assistant ExtraLight"/>
              <a:sym typeface="Assistant ExtraLight"/>
            </a:endParaRPr>
          </a:p>
          <a:p>
            <a:pPr>
              <a:spcBef>
                <a:spcPts val="0"/>
              </a:spcBef>
            </a:pPr>
            <a:r>
              <a:rPr lang="en-GB" sz="2400" dirty="0">
                <a:solidFill>
                  <a:srgbClr val="000000"/>
                </a:solidFill>
                <a:latin typeface="Assistant ExtraLight"/>
                <a:ea typeface="Assistant ExtraLight"/>
                <a:cs typeface="Assistant ExtraLight"/>
                <a:sym typeface="Assistant ExtraLight"/>
              </a:rPr>
              <a:t>Course Credits: Stanford-CS161</a:t>
            </a:r>
          </a:p>
          <a:p>
            <a:pPr marL="0" lvl="0" indent="0" algn="ctr" rtl="0">
              <a:spcBef>
                <a:spcPts val="0"/>
              </a:spcBef>
              <a:spcAft>
                <a:spcPts val="0"/>
              </a:spcAft>
              <a:buNone/>
            </a:pPr>
            <a:endParaRPr lang="en-GB" sz="2400" dirty="0">
              <a:solidFill>
                <a:srgbClr val="000000"/>
              </a:solidFill>
              <a:latin typeface="Assistant ExtraLight"/>
              <a:ea typeface="Assistant ExtraLight"/>
              <a:cs typeface="Assistant ExtraLight"/>
              <a:sym typeface="Assistant Extra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68"/>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GRADE-SCHOOL MULTIPLICATION</a:t>
            </a:r>
            <a:endParaRPr sz="3600">
              <a:solidFill>
                <a:schemeClr val="accent5"/>
              </a:solidFill>
              <a:latin typeface="Lato Light"/>
              <a:ea typeface="Lato Light"/>
              <a:cs typeface="Lato Light"/>
              <a:sym typeface="Lato Light"/>
            </a:endParaRPr>
          </a:p>
        </p:txBody>
      </p:sp>
      <p:sp>
        <p:nvSpPr>
          <p:cNvPr id="723" name="Google Shape;723;p68"/>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715" name="Google Shape;715;p68"/>
          <p:cNvSpPr txBox="1"/>
          <p:nvPr/>
        </p:nvSpPr>
        <p:spPr>
          <a:xfrm>
            <a:off x="2304007" y="1371375"/>
            <a:ext cx="4536000" cy="969300"/>
          </a:xfrm>
          <a:prstGeom prst="rect">
            <a:avLst/>
          </a:prstGeom>
          <a:noFill/>
          <a:ln>
            <a:noFill/>
          </a:ln>
        </p:spPr>
        <p:txBody>
          <a:bodyPr spcFirstLastPara="1" wrap="square" lIns="91425" tIns="91425" rIns="91425" bIns="91425" anchor="t" anchorCtr="0">
            <a:noAutofit/>
          </a:bodyPr>
          <a:lstStyle/>
          <a:p>
            <a:pPr marL="0" marR="163550" lvl="0" indent="0" algn="r" rtl="0">
              <a:spcBef>
                <a:spcPts val="0"/>
              </a:spcBef>
              <a:spcAft>
                <a:spcPts val="0"/>
              </a:spcAft>
              <a:buNone/>
            </a:pPr>
            <a:r>
              <a:rPr lang="en" sz="2100">
                <a:solidFill>
                  <a:srgbClr val="CC0000"/>
                </a:solidFill>
                <a:latin typeface="Inconsolata"/>
                <a:ea typeface="Inconsolata"/>
                <a:cs typeface="Inconsolata"/>
                <a:sym typeface="Inconsolata"/>
              </a:rPr>
              <a:t>45123456678093420581217332421</a:t>
            </a:r>
            <a:endParaRPr sz="21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1500">
                <a:solidFill>
                  <a:srgbClr val="CC0000"/>
                </a:solidFill>
                <a:latin typeface="Inconsolata"/>
                <a:ea typeface="Inconsolata"/>
                <a:cs typeface="Inconsolata"/>
                <a:sym typeface="Inconsolata"/>
              </a:rPr>
              <a:t>x</a:t>
            </a:r>
            <a:r>
              <a:rPr lang="en" sz="2100">
                <a:solidFill>
                  <a:srgbClr val="CC0000"/>
                </a:solidFill>
                <a:latin typeface="Inconsolata"/>
                <a:ea typeface="Inconsolata"/>
                <a:cs typeface="Inconsolata"/>
                <a:sym typeface="Inconsolata"/>
              </a:rPr>
              <a:t> 63782384198347750652091236423</a:t>
            </a:r>
            <a:endParaRPr sz="21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2100">
                <a:solidFill>
                  <a:srgbClr val="CC0000"/>
                </a:solidFill>
                <a:latin typeface="Inconsolata"/>
                <a:ea typeface="Inconsolata"/>
                <a:cs typeface="Inconsolata"/>
                <a:sym typeface="Inconsolata"/>
              </a:rPr>
              <a:t>):</a:t>
            </a:r>
            <a:endParaRPr sz="2100" b="1">
              <a:solidFill>
                <a:srgbClr val="CCCCCC"/>
              </a:solidFill>
              <a:latin typeface="Inconsolata"/>
              <a:ea typeface="Inconsolata"/>
              <a:cs typeface="Inconsolata"/>
              <a:sym typeface="Inconsolata"/>
            </a:endParaRPr>
          </a:p>
        </p:txBody>
      </p:sp>
      <p:cxnSp>
        <p:nvCxnSpPr>
          <p:cNvPr id="716" name="Google Shape;716;p68"/>
          <p:cNvCxnSpPr/>
          <p:nvPr/>
        </p:nvCxnSpPr>
        <p:spPr>
          <a:xfrm>
            <a:off x="2304001" y="2116466"/>
            <a:ext cx="4536000" cy="0"/>
          </a:xfrm>
          <a:prstGeom prst="straightConnector1">
            <a:avLst/>
          </a:prstGeom>
          <a:noFill/>
          <a:ln w="19050" cap="flat" cmpd="sng">
            <a:solidFill>
              <a:srgbClr val="CC0000"/>
            </a:solidFill>
            <a:prstDash val="solid"/>
            <a:round/>
            <a:headEnd type="none" w="med" len="med"/>
            <a:tailEnd type="none" w="med" len="med"/>
          </a:ln>
        </p:spPr>
      </p:cxnSp>
      <p:sp>
        <p:nvSpPr>
          <p:cNvPr id="717" name="Google Shape;717;p68"/>
          <p:cNvSpPr/>
          <p:nvPr/>
        </p:nvSpPr>
        <p:spPr>
          <a:xfrm rot="5400000">
            <a:off x="4596077" y="-496725"/>
            <a:ext cx="146100" cy="3882300"/>
          </a:xfrm>
          <a:prstGeom prst="leftBrace">
            <a:avLst>
              <a:gd name="adj1" fmla="val 50000"/>
              <a:gd name="adj2" fmla="val 50000"/>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8"/>
          <p:cNvSpPr txBox="1"/>
          <p:nvPr/>
        </p:nvSpPr>
        <p:spPr>
          <a:xfrm>
            <a:off x="3766150" y="1017675"/>
            <a:ext cx="1903500" cy="49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i="1">
                <a:latin typeface="Assistant"/>
                <a:ea typeface="Assistant"/>
                <a:cs typeface="Assistant"/>
                <a:sym typeface="Assistant"/>
              </a:rPr>
              <a:t>n </a:t>
            </a:r>
            <a:r>
              <a:rPr lang="en" i="1">
                <a:latin typeface="Assistant"/>
                <a:ea typeface="Assistant"/>
                <a:cs typeface="Assistant"/>
                <a:sym typeface="Assistant"/>
              </a:rPr>
              <a:t>digits</a:t>
            </a:r>
            <a:endParaRPr i="1">
              <a:latin typeface="Assistant"/>
              <a:ea typeface="Assistant"/>
              <a:cs typeface="Assistant"/>
              <a:sym typeface="Assistant"/>
            </a:endParaRPr>
          </a:p>
        </p:txBody>
      </p:sp>
      <p:sp>
        <p:nvSpPr>
          <p:cNvPr id="719" name="Google Shape;719;p68"/>
          <p:cNvSpPr/>
          <p:nvPr/>
        </p:nvSpPr>
        <p:spPr>
          <a:xfrm>
            <a:off x="4236300" y="2494350"/>
            <a:ext cx="4834800" cy="1786800"/>
          </a:xfrm>
          <a:prstGeom prst="roundRect">
            <a:avLst>
              <a:gd name="adj" fmla="val 34329"/>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b="1">
                <a:latin typeface="Assistant"/>
                <a:ea typeface="Assistant"/>
                <a:cs typeface="Assistant"/>
                <a:sym typeface="Assistant"/>
              </a:rPr>
              <a:t>n partial products: ~</a:t>
            </a:r>
            <a:r>
              <a:rPr lang="en" sz="1700" b="1">
                <a:solidFill>
                  <a:schemeClr val="accent5"/>
                </a:solidFill>
                <a:latin typeface="Assistant"/>
                <a:ea typeface="Assistant"/>
                <a:cs typeface="Assistant"/>
                <a:sym typeface="Assistant"/>
              </a:rPr>
              <a:t>2n</a:t>
            </a:r>
            <a:r>
              <a:rPr lang="en" sz="1700" b="1" baseline="30000">
                <a:solidFill>
                  <a:schemeClr val="accent5"/>
                </a:solidFill>
                <a:latin typeface="Assistant"/>
                <a:ea typeface="Assistant"/>
                <a:cs typeface="Assistant"/>
                <a:sym typeface="Assistant"/>
              </a:rPr>
              <a:t>2</a:t>
            </a:r>
            <a:r>
              <a:rPr lang="en" sz="1700" b="1">
                <a:latin typeface="Assistant"/>
                <a:ea typeface="Assistant"/>
                <a:cs typeface="Assistant"/>
                <a:sym typeface="Assistant"/>
              </a:rPr>
              <a:t> ops </a:t>
            </a:r>
            <a:r>
              <a:rPr lang="en" sz="1700">
                <a:latin typeface="Assistant ExtraLight"/>
                <a:ea typeface="Assistant ExtraLight"/>
                <a:cs typeface="Assistant ExtraLight"/>
                <a:sym typeface="Assistant ExtraLight"/>
              </a:rPr>
              <a:t>(at most n multiplications &amp; n additions per partial product)</a:t>
            </a:r>
            <a:endParaRPr sz="1700">
              <a:latin typeface="Assistant ExtraLight"/>
              <a:ea typeface="Assistant ExtraLight"/>
              <a:cs typeface="Assistant ExtraLight"/>
              <a:sym typeface="Assistant ExtraLight"/>
            </a:endParaRPr>
          </a:p>
          <a:p>
            <a:pPr marL="0" lvl="0" indent="0" algn="ctr" rtl="0">
              <a:lnSpc>
                <a:spcPct val="115000"/>
              </a:lnSpc>
              <a:spcBef>
                <a:spcPts val="1000"/>
              </a:spcBef>
              <a:spcAft>
                <a:spcPts val="0"/>
              </a:spcAft>
              <a:buNone/>
            </a:pPr>
            <a:r>
              <a:rPr lang="en" sz="1700" b="1">
                <a:latin typeface="Assistant"/>
                <a:ea typeface="Assistant"/>
                <a:cs typeface="Assistant"/>
                <a:sym typeface="Assistant"/>
              </a:rPr>
              <a:t>adding n partial products: ~</a:t>
            </a:r>
            <a:r>
              <a:rPr lang="en" sz="1700" b="1">
                <a:solidFill>
                  <a:schemeClr val="accent5"/>
                </a:solidFill>
                <a:latin typeface="Assistant"/>
                <a:ea typeface="Assistant"/>
                <a:cs typeface="Assistant"/>
                <a:sym typeface="Assistant"/>
              </a:rPr>
              <a:t>2n</a:t>
            </a:r>
            <a:r>
              <a:rPr lang="en" sz="1700" b="1" baseline="30000">
                <a:solidFill>
                  <a:schemeClr val="accent5"/>
                </a:solidFill>
                <a:latin typeface="Assistant"/>
                <a:ea typeface="Assistant"/>
                <a:cs typeface="Assistant"/>
                <a:sym typeface="Assistant"/>
              </a:rPr>
              <a:t>2</a:t>
            </a:r>
            <a:r>
              <a:rPr lang="en" sz="1700" b="1">
                <a:solidFill>
                  <a:schemeClr val="dk1"/>
                </a:solidFill>
                <a:latin typeface="Assistant"/>
                <a:ea typeface="Assistant"/>
                <a:cs typeface="Assistant"/>
                <a:sym typeface="Assistant"/>
              </a:rPr>
              <a:t> ops </a:t>
            </a:r>
            <a:br>
              <a:rPr lang="en" sz="1700" b="1">
                <a:solidFill>
                  <a:schemeClr val="dk1"/>
                </a:solidFill>
                <a:latin typeface="Assistant"/>
                <a:ea typeface="Assistant"/>
                <a:cs typeface="Assistant"/>
                <a:sym typeface="Assistant"/>
              </a:rPr>
            </a:br>
            <a:r>
              <a:rPr lang="en" sz="1700">
                <a:solidFill>
                  <a:schemeClr val="dk1"/>
                </a:solidFill>
                <a:latin typeface="Assistant ExtraLight"/>
                <a:ea typeface="Assistant ExtraLight"/>
                <a:cs typeface="Assistant ExtraLight"/>
                <a:sym typeface="Assistant ExtraLight"/>
              </a:rPr>
              <a:t>(a bunch of additions &amp; “carries”) </a:t>
            </a:r>
            <a:endParaRPr sz="1700" b="1">
              <a:latin typeface="Assistant"/>
              <a:ea typeface="Assistant"/>
              <a:cs typeface="Assistant"/>
              <a:sym typeface="Assistant"/>
            </a:endParaRPr>
          </a:p>
        </p:txBody>
      </p:sp>
      <p:sp>
        <p:nvSpPr>
          <p:cNvPr id="720" name="Google Shape;720;p68"/>
          <p:cNvSpPr/>
          <p:nvPr/>
        </p:nvSpPr>
        <p:spPr>
          <a:xfrm>
            <a:off x="311700" y="2819550"/>
            <a:ext cx="3776100" cy="1028400"/>
          </a:xfrm>
          <a:prstGeom prst="roundRect">
            <a:avLst>
              <a:gd name="adj" fmla="val 34329"/>
            </a:avLst>
          </a:prstGeom>
          <a:solidFill>
            <a:srgbClr val="FFFFFF"/>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900" b="1">
                <a:latin typeface="Assistant"/>
                <a:ea typeface="Assistant"/>
                <a:cs typeface="Assistant"/>
                <a:sym typeface="Assistant"/>
              </a:rPr>
              <a:t>How efficient is this algorithm?</a:t>
            </a:r>
            <a:endParaRPr sz="1900" b="1">
              <a:latin typeface="Assistant"/>
              <a:ea typeface="Assistant"/>
              <a:cs typeface="Assistant"/>
              <a:sym typeface="Assistant"/>
            </a:endParaRPr>
          </a:p>
          <a:p>
            <a:pPr marL="0" lvl="0" indent="0" algn="ctr" rtl="0">
              <a:lnSpc>
                <a:spcPct val="115000"/>
              </a:lnSpc>
              <a:spcBef>
                <a:spcPts val="0"/>
              </a:spcBef>
              <a:spcAft>
                <a:spcPts val="0"/>
              </a:spcAft>
              <a:buNone/>
            </a:pPr>
            <a:r>
              <a:rPr lang="en" sz="1700">
                <a:latin typeface="Assistant ExtraLight"/>
                <a:ea typeface="Assistant ExtraLight"/>
                <a:cs typeface="Assistant ExtraLight"/>
                <a:sym typeface="Assistant ExtraLight"/>
              </a:rPr>
              <a:t>(How many single-digit operations </a:t>
            </a:r>
            <a:br>
              <a:rPr lang="en" sz="1700">
                <a:latin typeface="Assistant ExtraLight"/>
                <a:ea typeface="Assistant ExtraLight"/>
                <a:cs typeface="Assistant ExtraLight"/>
                <a:sym typeface="Assistant ExtraLight"/>
              </a:rPr>
            </a:br>
            <a:r>
              <a:rPr lang="en" sz="1700" i="1">
                <a:latin typeface="Assistant ExtraLight"/>
                <a:ea typeface="Assistant ExtraLight"/>
                <a:cs typeface="Assistant ExtraLight"/>
                <a:sym typeface="Assistant ExtraLight"/>
              </a:rPr>
              <a:t>in the worst case</a:t>
            </a:r>
            <a:r>
              <a:rPr lang="en" sz="1700">
                <a:latin typeface="Assistant ExtraLight"/>
                <a:ea typeface="Assistant ExtraLight"/>
                <a:cs typeface="Assistant ExtraLight"/>
                <a:sym typeface="Assistant ExtraLight"/>
              </a:rPr>
              <a:t>?)</a:t>
            </a:r>
            <a:endParaRPr sz="1700">
              <a:latin typeface="Assistant ExtraLight"/>
              <a:ea typeface="Assistant ExtraLight"/>
              <a:cs typeface="Assistant ExtraLight"/>
              <a:sym typeface="Assistant ExtraLight"/>
            </a:endParaRPr>
          </a:p>
        </p:txBody>
      </p:sp>
      <p:sp>
        <p:nvSpPr>
          <p:cNvPr id="721" name="Google Shape;721;p68"/>
          <p:cNvSpPr/>
          <p:nvPr/>
        </p:nvSpPr>
        <p:spPr>
          <a:xfrm>
            <a:off x="3117450" y="1224650"/>
            <a:ext cx="2909100" cy="2909100"/>
          </a:xfrm>
          <a:prstGeom prst="ellipse">
            <a:avLst/>
          </a:prstGeom>
          <a:solidFill>
            <a:srgbClr val="FFFFFF"/>
          </a:solidFill>
          <a:ln>
            <a:noFill/>
          </a:ln>
          <a:effectLst>
            <a:outerShdw blurRad="628650" algn="bl" rotWithShape="0">
              <a:srgbClr val="999999">
                <a:alpha val="82000"/>
              </a:srgbClr>
            </a:outerShdw>
          </a:effectLst>
        </p:spPr>
        <p:txBody>
          <a:bodyPr spcFirstLastPara="1" wrap="square" lIns="91425" tIns="91425" rIns="91425" bIns="91425" anchor="ctr" anchorCtr="0">
            <a:noAutofit/>
          </a:bodyPr>
          <a:lstStyle/>
          <a:p>
            <a:pPr marL="0" marR="0" lvl="0" indent="0" algn="ctr" rtl="0">
              <a:spcBef>
                <a:spcPts val="0"/>
              </a:spcBef>
              <a:spcAft>
                <a:spcPts val="0"/>
              </a:spcAft>
              <a:buNone/>
            </a:pPr>
            <a:r>
              <a:rPr lang="en" sz="1600" i="1" dirty="0">
                <a:solidFill>
                  <a:schemeClr val="accent5"/>
                </a:solidFill>
                <a:latin typeface="Assistant ExtraLight"/>
                <a:ea typeface="Assistant ExtraLight"/>
                <a:cs typeface="Assistant ExtraLight"/>
                <a:sym typeface="Assistant ExtraLight"/>
              </a:rPr>
              <a:t>THE QUESTION IS...</a:t>
            </a:r>
            <a:endParaRPr sz="1600" i="1" dirty="0">
              <a:solidFill>
                <a:schemeClr val="accent5"/>
              </a:solidFill>
              <a:latin typeface="Assistant ExtraLight"/>
              <a:ea typeface="Assistant ExtraLight"/>
              <a:cs typeface="Assistant ExtraLight"/>
              <a:sym typeface="Assistant ExtraLight"/>
            </a:endParaRPr>
          </a:p>
          <a:p>
            <a:pPr marL="0" marR="0" lvl="0" indent="0" algn="ctr" rtl="0">
              <a:lnSpc>
                <a:spcPct val="80000"/>
              </a:lnSpc>
              <a:spcBef>
                <a:spcPts val="0"/>
              </a:spcBef>
              <a:spcAft>
                <a:spcPts val="0"/>
              </a:spcAft>
              <a:buNone/>
            </a:pPr>
            <a:r>
              <a:rPr lang="en" sz="2400" b="1" i="1" dirty="0">
                <a:solidFill>
                  <a:schemeClr val="accent5"/>
                </a:solidFill>
                <a:latin typeface="Assistant"/>
                <a:ea typeface="Assistant"/>
                <a:cs typeface="Assistant"/>
                <a:sym typeface="Assistant"/>
              </a:rPr>
              <a:t>CAN WE DO </a:t>
            </a:r>
            <a:r>
              <a:rPr lang="en" sz="3600" b="1" i="1" dirty="0">
                <a:solidFill>
                  <a:schemeClr val="accent5"/>
                </a:solidFill>
                <a:latin typeface="Assistant"/>
                <a:ea typeface="Assistant"/>
                <a:cs typeface="Assistant"/>
                <a:sym typeface="Assistant"/>
              </a:rPr>
              <a:t>BETTER?</a:t>
            </a:r>
            <a:endParaRPr sz="3600" b="1" i="1" dirty="0">
              <a:solidFill>
                <a:schemeClr val="accent5"/>
              </a:solidFill>
              <a:latin typeface="Assistant"/>
              <a:ea typeface="Assistant"/>
              <a:cs typeface="Assistant"/>
              <a:sym typeface="Assistant"/>
            </a:endParaRPr>
          </a:p>
        </p:txBody>
      </p:sp>
      <p:sp>
        <p:nvSpPr>
          <p:cNvPr id="722" name="Google Shape;722;p68"/>
          <p:cNvSpPr txBox="1"/>
          <p:nvPr/>
        </p:nvSpPr>
        <p:spPr>
          <a:xfrm>
            <a:off x="1776000" y="4196175"/>
            <a:ext cx="5592000" cy="83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700" b="1">
                <a:solidFill>
                  <a:srgbClr val="CC0000"/>
                </a:solidFill>
                <a:latin typeface="Assistant"/>
                <a:ea typeface="Assistant"/>
                <a:cs typeface="Assistant"/>
                <a:sym typeface="Assistant"/>
              </a:rPr>
              <a:t>~ 4n</a:t>
            </a:r>
            <a:r>
              <a:rPr lang="en" sz="2700" b="1" baseline="30000">
                <a:solidFill>
                  <a:srgbClr val="CC0000"/>
                </a:solidFill>
                <a:latin typeface="Assistant"/>
                <a:ea typeface="Assistant"/>
                <a:cs typeface="Assistant"/>
                <a:sym typeface="Assistant"/>
              </a:rPr>
              <a:t>2</a:t>
            </a:r>
            <a:r>
              <a:rPr lang="en" sz="2700" b="1">
                <a:solidFill>
                  <a:srgbClr val="CC0000"/>
                </a:solidFill>
                <a:latin typeface="Assistant"/>
                <a:ea typeface="Assistant"/>
                <a:cs typeface="Assistant"/>
                <a:sym typeface="Assistant"/>
              </a:rPr>
              <a:t> operations in the worst case</a:t>
            </a:r>
            <a:endParaRPr sz="2700" b="1">
              <a:solidFill>
                <a:srgbClr val="CC0000"/>
              </a:solidFill>
              <a:latin typeface="Assistant"/>
              <a:ea typeface="Assistant"/>
              <a:cs typeface="Assistant"/>
              <a:sym typeface="Assistan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69"/>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 EXACTLY DOES “BETTER” MEAN?</a:t>
            </a:r>
            <a:endParaRPr sz="3600">
              <a:solidFill>
                <a:schemeClr val="accent5"/>
              </a:solidFill>
              <a:latin typeface="Lato Light"/>
              <a:ea typeface="Lato Light"/>
              <a:cs typeface="Lato Light"/>
              <a:sym typeface="Lato Light"/>
            </a:endParaRPr>
          </a:p>
        </p:txBody>
      </p:sp>
      <p:sp>
        <p:nvSpPr>
          <p:cNvPr id="730" name="Google Shape;730;p69"/>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729" name="Google Shape;729;p69"/>
          <p:cNvSpPr/>
          <p:nvPr/>
        </p:nvSpPr>
        <p:spPr>
          <a:xfrm>
            <a:off x="2149500" y="1372525"/>
            <a:ext cx="4689600" cy="12837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a:solidFill>
                  <a:srgbClr val="CC0000"/>
                </a:solidFill>
                <a:latin typeface="Assistant ExtraLight"/>
                <a:ea typeface="Assistant ExtraLight"/>
                <a:cs typeface="Assistant ExtraLight"/>
                <a:sym typeface="Assistant ExtraLight"/>
              </a:rPr>
              <a:t>Is 1000000n operations better than 4n</a:t>
            </a:r>
            <a:r>
              <a:rPr lang="en" sz="1800" baseline="30000">
                <a:solidFill>
                  <a:srgbClr val="CC0000"/>
                </a:solidFill>
                <a:latin typeface="Assistant ExtraLight"/>
                <a:ea typeface="Assistant ExtraLight"/>
                <a:cs typeface="Assistant ExtraLight"/>
                <a:sym typeface="Assistant ExtraLight"/>
              </a:rPr>
              <a:t>2</a:t>
            </a:r>
            <a:r>
              <a:rPr lang="en" sz="1800">
                <a:solidFill>
                  <a:srgbClr val="CC0000"/>
                </a:solidFill>
                <a:latin typeface="Assistant ExtraLight"/>
                <a:ea typeface="Assistant ExtraLight"/>
                <a:cs typeface="Assistant ExtraLight"/>
                <a:sym typeface="Assistant ExtraLight"/>
              </a:rPr>
              <a:t>? </a:t>
            </a:r>
            <a:endParaRPr sz="1800">
              <a:solidFill>
                <a:srgbClr val="CC0000"/>
              </a:solidFill>
              <a:latin typeface="Assistant ExtraLight"/>
              <a:ea typeface="Assistant ExtraLight"/>
              <a:cs typeface="Assistant ExtraLight"/>
              <a:sym typeface="Assistant ExtraLight"/>
            </a:endParaRPr>
          </a:p>
          <a:p>
            <a:pPr marL="0" lvl="0" indent="0" algn="ctr" rtl="0">
              <a:lnSpc>
                <a:spcPct val="115000"/>
              </a:lnSpc>
              <a:spcBef>
                <a:spcPts val="0"/>
              </a:spcBef>
              <a:spcAft>
                <a:spcPts val="0"/>
              </a:spcAft>
              <a:buNone/>
            </a:pPr>
            <a:r>
              <a:rPr lang="en" sz="1800">
                <a:solidFill>
                  <a:srgbClr val="CC0000"/>
                </a:solidFill>
                <a:latin typeface="Assistant ExtraLight"/>
                <a:ea typeface="Assistant ExtraLight"/>
                <a:cs typeface="Assistant ExtraLight"/>
                <a:sym typeface="Assistant ExtraLight"/>
              </a:rPr>
              <a:t>Is 0.000001n</a:t>
            </a:r>
            <a:r>
              <a:rPr lang="en" sz="1800" baseline="30000">
                <a:solidFill>
                  <a:srgbClr val="CC0000"/>
                </a:solidFill>
                <a:latin typeface="Assistant ExtraLight"/>
                <a:ea typeface="Assistant ExtraLight"/>
                <a:cs typeface="Assistant ExtraLight"/>
                <a:sym typeface="Assistant ExtraLight"/>
              </a:rPr>
              <a:t>3</a:t>
            </a:r>
            <a:r>
              <a:rPr lang="en" sz="1800">
                <a:solidFill>
                  <a:srgbClr val="CC0000"/>
                </a:solidFill>
                <a:latin typeface="Assistant ExtraLight"/>
                <a:ea typeface="Assistant ExtraLight"/>
                <a:cs typeface="Assistant ExtraLight"/>
                <a:sym typeface="Assistant ExtraLight"/>
              </a:rPr>
              <a:t> operations better than 4n</a:t>
            </a:r>
            <a:r>
              <a:rPr lang="en" sz="1800" baseline="30000">
                <a:solidFill>
                  <a:srgbClr val="CC0000"/>
                </a:solidFill>
                <a:latin typeface="Assistant ExtraLight"/>
                <a:ea typeface="Assistant ExtraLight"/>
                <a:cs typeface="Assistant ExtraLight"/>
                <a:sym typeface="Assistant ExtraLight"/>
              </a:rPr>
              <a:t>2</a:t>
            </a:r>
            <a:r>
              <a:rPr lang="en" sz="1800">
                <a:solidFill>
                  <a:srgbClr val="CC0000"/>
                </a:solidFill>
                <a:latin typeface="Assistant ExtraLight"/>
                <a:ea typeface="Assistant ExtraLight"/>
                <a:cs typeface="Assistant ExtraLight"/>
                <a:sym typeface="Assistant ExtraLight"/>
              </a:rPr>
              <a:t>? </a:t>
            </a:r>
            <a:endParaRPr sz="1800">
              <a:solidFill>
                <a:srgbClr val="CC0000"/>
              </a:solidFill>
              <a:latin typeface="Assistant ExtraLight"/>
              <a:ea typeface="Assistant ExtraLight"/>
              <a:cs typeface="Assistant ExtraLight"/>
              <a:sym typeface="Assistant ExtraLight"/>
            </a:endParaRPr>
          </a:p>
          <a:p>
            <a:pPr marL="0" lvl="0" indent="0" algn="ctr" rtl="0">
              <a:lnSpc>
                <a:spcPct val="115000"/>
              </a:lnSpc>
              <a:spcBef>
                <a:spcPts val="0"/>
              </a:spcBef>
              <a:spcAft>
                <a:spcPts val="0"/>
              </a:spcAft>
              <a:buNone/>
            </a:pPr>
            <a:r>
              <a:rPr lang="en" sz="1800">
                <a:solidFill>
                  <a:srgbClr val="CC0000"/>
                </a:solidFill>
                <a:latin typeface="Assistant ExtraLight"/>
                <a:ea typeface="Assistant ExtraLight"/>
                <a:cs typeface="Assistant ExtraLight"/>
                <a:sym typeface="Assistant ExtraLight"/>
              </a:rPr>
              <a:t>Is 3n</a:t>
            </a:r>
            <a:r>
              <a:rPr lang="en" sz="1800" baseline="30000">
                <a:solidFill>
                  <a:srgbClr val="CC0000"/>
                </a:solidFill>
                <a:latin typeface="Assistant ExtraLight"/>
                <a:ea typeface="Assistant ExtraLight"/>
                <a:cs typeface="Assistant ExtraLight"/>
                <a:sym typeface="Assistant ExtraLight"/>
              </a:rPr>
              <a:t>2</a:t>
            </a:r>
            <a:r>
              <a:rPr lang="en" sz="1800">
                <a:solidFill>
                  <a:srgbClr val="CC0000"/>
                </a:solidFill>
                <a:latin typeface="Assistant ExtraLight"/>
                <a:ea typeface="Assistant ExtraLight"/>
                <a:cs typeface="Assistant ExtraLight"/>
                <a:sym typeface="Assistant ExtraLight"/>
              </a:rPr>
              <a:t> operations better than 4n</a:t>
            </a:r>
            <a:r>
              <a:rPr lang="en" sz="1800" baseline="30000">
                <a:solidFill>
                  <a:srgbClr val="CC0000"/>
                </a:solidFill>
                <a:latin typeface="Assistant ExtraLight"/>
                <a:ea typeface="Assistant ExtraLight"/>
                <a:cs typeface="Assistant ExtraLight"/>
                <a:sym typeface="Assistant ExtraLight"/>
              </a:rPr>
              <a:t>2</a:t>
            </a:r>
            <a:r>
              <a:rPr lang="en" sz="1800">
                <a:solidFill>
                  <a:srgbClr val="CC0000"/>
                </a:solidFill>
                <a:latin typeface="Assistant ExtraLight"/>
                <a:ea typeface="Assistant ExtraLight"/>
                <a:cs typeface="Assistant ExtraLight"/>
                <a:sym typeface="Assistant ExtraLight"/>
              </a:rPr>
              <a:t>?</a:t>
            </a:r>
            <a:endParaRPr>
              <a:solidFill>
                <a:srgbClr val="CC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70"/>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 EXACTLY DOES “BETTER” MEAN?</a:t>
            </a:r>
            <a:endParaRPr sz="3600">
              <a:solidFill>
                <a:schemeClr val="accent5"/>
              </a:solidFill>
              <a:latin typeface="Lato Light"/>
              <a:ea typeface="Lato Light"/>
              <a:cs typeface="Lato Light"/>
              <a:sym typeface="Lato Light"/>
            </a:endParaRPr>
          </a:p>
        </p:txBody>
      </p:sp>
      <p:sp>
        <p:nvSpPr>
          <p:cNvPr id="736" name="Google Shape;736;p70"/>
          <p:cNvSpPr txBox="1">
            <a:spLocks noGrp="1"/>
          </p:cNvSpPr>
          <p:nvPr>
            <p:ph type="subTitle" idx="1"/>
          </p:nvPr>
        </p:nvSpPr>
        <p:spPr>
          <a:xfrm>
            <a:off x="311700" y="2706275"/>
            <a:ext cx="8365200" cy="2000700"/>
          </a:xfrm>
          <a:prstGeom prst="rect">
            <a:avLst/>
          </a:prstGeom>
        </p:spPr>
        <p:txBody>
          <a:bodyPr spcFirstLastPara="1" wrap="square" lIns="91425" tIns="91425" rIns="91425" bIns="91425" anchor="t" anchorCtr="0">
            <a:noAutofit/>
          </a:bodyPr>
          <a:lstStyle/>
          <a:p>
            <a:pPr marL="457200" lvl="0" indent="-355600" algn="l" rtl="0">
              <a:spcBef>
                <a:spcPts val="1000"/>
              </a:spcBef>
              <a:spcAft>
                <a:spcPts val="0"/>
              </a:spcAft>
              <a:buClr>
                <a:schemeClr val="dk1"/>
              </a:buClr>
              <a:buSzPts val="2000"/>
              <a:buFont typeface="Assistant"/>
              <a:buChar char="●"/>
            </a:pPr>
            <a:r>
              <a:rPr lang="en" sz="2000" b="1">
                <a:solidFill>
                  <a:schemeClr val="dk1"/>
                </a:solidFill>
                <a:latin typeface="Assistant"/>
                <a:ea typeface="Assistant"/>
                <a:cs typeface="Assistant"/>
                <a:sym typeface="Assistant"/>
              </a:rPr>
              <a:t>The answers for the first two depend on what value n is…</a:t>
            </a:r>
            <a:endParaRPr sz="2000" b="1">
              <a:solidFill>
                <a:schemeClr val="dk1"/>
              </a:solidFill>
              <a:latin typeface="Assistant"/>
              <a:ea typeface="Assistant"/>
              <a:cs typeface="Assistant"/>
              <a:sym typeface="Assistant"/>
            </a:endParaRPr>
          </a:p>
          <a:p>
            <a:pPr marL="914400" lvl="1" indent="-342900" algn="l" rtl="0">
              <a:spcBef>
                <a:spcPts val="0"/>
              </a:spcBef>
              <a:spcAft>
                <a:spcPts val="0"/>
              </a:spcAft>
              <a:buClr>
                <a:schemeClr val="dk1"/>
              </a:buClr>
              <a:buSzPts val="1800"/>
              <a:buFont typeface="Assistant ExtraLight"/>
              <a:buChar char="○"/>
            </a:pPr>
            <a:r>
              <a:rPr lang="en" sz="1800">
                <a:solidFill>
                  <a:schemeClr val="dk1"/>
                </a:solidFill>
                <a:latin typeface="Assistant ExtraLight"/>
                <a:ea typeface="Assistant ExtraLight"/>
                <a:cs typeface="Assistant ExtraLight"/>
                <a:sym typeface="Assistant ExtraLight"/>
              </a:rPr>
              <a:t>1000000n &lt; 4n</a:t>
            </a:r>
            <a:r>
              <a:rPr lang="en" sz="1800" baseline="30000">
                <a:solidFill>
                  <a:schemeClr val="dk1"/>
                </a:solidFill>
                <a:latin typeface="Assistant ExtraLight"/>
                <a:ea typeface="Assistant ExtraLight"/>
                <a:cs typeface="Assistant ExtraLight"/>
                <a:sym typeface="Assistant ExtraLight"/>
              </a:rPr>
              <a:t>2</a:t>
            </a:r>
            <a:r>
              <a:rPr lang="en" sz="1800">
                <a:solidFill>
                  <a:schemeClr val="dk1"/>
                </a:solidFill>
                <a:latin typeface="Assistant ExtraLight"/>
                <a:ea typeface="Assistant ExtraLight"/>
                <a:cs typeface="Assistant ExtraLight"/>
                <a:sym typeface="Assistant ExtraLight"/>
              </a:rPr>
              <a:t> only when n exceeds a certain value (in this case, 250000)</a:t>
            </a:r>
            <a:endParaRPr sz="1800">
              <a:solidFill>
                <a:schemeClr val="dk1"/>
              </a:solidFill>
              <a:latin typeface="Assistant ExtraLight"/>
              <a:ea typeface="Assistant ExtraLight"/>
              <a:cs typeface="Assistant ExtraLight"/>
              <a:sym typeface="Assistant ExtraLight"/>
            </a:endParaRPr>
          </a:p>
          <a:p>
            <a:pPr marL="457200" lvl="0" indent="-355600" algn="l" rtl="0">
              <a:spcBef>
                <a:spcPts val="1000"/>
              </a:spcBef>
              <a:spcAft>
                <a:spcPts val="0"/>
              </a:spcAft>
              <a:buClr>
                <a:schemeClr val="dk1"/>
              </a:buClr>
              <a:buSzPts val="2000"/>
              <a:buFont typeface="Assistant"/>
              <a:buChar char="●"/>
            </a:pPr>
            <a:r>
              <a:rPr lang="en" sz="2000" b="1">
                <a:solidFill>
                  <a:schemeClr val="dk1"/>
                </a:solidFill>
                <a:latin typeface="Assistant"/>
                <a:ea typeface="Assistant"/>
                <a:cs typeface="Assistant"/>
                <a:sym typeface="Assistant"/>
              </a:rPr>
              <a:t>These constant multipliers are too environment-dependent...</a:t>
            </a:r>
            <a:endParaRPr sz="2000" b="1">
              <a:solidFill>
                <a:schemeClr val="dk1"/>
              </a:solidFill>
              <a:latin typeface="Assistant"/>
              <a:ea typeface="Assistant"/>
              <a:cs typeface="Assistant"/>
              <a:sym typeface="Assistant"/>
            </a:endParaRPr>
          </a:p>
          <a:p>
            <a:pPr marL="914400" lvl="1" indent="-342900" algn="l" rtl="0">
              <a:spcBef>
                <a:spcPts val="0"/>
              </a:spcBef>
              <a:spcAft>
                <a:spcPts val="0"/>
              </a:spcAft>
              <a:buClr>
                <a:schemeClr val="dk1"/>
              </a:buClr>
              <a:buSzPts val="1800"/>
              <a:buFont typeface="Assistant ExtraLight"/>
              <a:buChar char="○"/>
            </a:pPr>
            <a:r>
              <a:rPr lang="en" sz="1800">
                <a:solidFill>
                  <a:schemeClr val="dk1"/>
                </a:solidFill>
                <a:latin typeface="Assistant ExtraLight"/>
                <a:ea typeface="Assistant ExtraLight"/>
                <a:cs typeface="Assistant ExtraLight"/>
                <a:sym typeface="Assistant ExtraLight"/>
              </a:rPr>
              <a:t>An operation could be faster/slower depending on the machine, so 3n</a:t>
            </a:r>
            <a:r>
              <a:rPr lang="en" sz="1800" baseline="30000">
                <a:solidFill>
                  <a:schemeClr val="dk1"/>
                </a:solidFill>
                <a:latin typeface="Assistant ExtraLight"/>
                <a:ea typeface="Assistant ExtraLight"/>
                <a:cs typeface="Assistant ExtraLight"/>
                <a:sym typeface="Assistant ExtraLight"/>
              </a:rPr>
              <a:t>2</a:t>
            </a:r>
            <a:r>
              <a:rPr lang="en" sz="1800">
                <a:solidFill>
                  <a:schemeClr val="dk1"/>
                </a:solidFill>
                <a:latin typeface="Assistant ExtraLight"/>
                <a:ea typeface="Assistant ExtraLight"/>
                <a:cs typeface="Assistant ExtraLight"/>
                <a:sym typeface="Assistant ExtraLight"/>
              </a:rPr>
              <a:t> ops on a slow machine might not be “better” than 4n</a:t>
            </a:r>
            <a:r>
              <a:rPr lang="en" sz="1800" baseline="30000">
                <a:solidFill>
                  <a:schemeClr val="dk1"/>
                </a:solidFill>
                <a:latin typeface="Assistant ExtraLight"/>
                <a:ea typeface="Assistant ExtraLight"/>
                <a:cs typeface="Assistant ExtraLight"/>
                <a:sym typeface="Assistant ExtraLight"/>
              </a:rPr>
              <a:t>2</a:t>
            </a:r>
            <a:r>
              <a:rPr lang="en" sz="1800">
                <a:solidFill>
                  <a:schemeClr val="dk1"/>
                </a:solidFill>
                <a:latin typeface="Assistant ExtraLight"/>
                <a:ea typeface="Assistant ExtraLight"/>
                <a:cs typeface="Assistant ExtraLight"/>
                <a:sym typeface="Assistant ExtraLight"/>
              </a:rPr>
              <a:t> ops on a faster machine</a:t>
            </a:r>
            <a:endParaRPr sz="1800">
              <a:solidFill>
                <a:schemeClr val="dk1"/>
              </a:solidFill>
              <a:latin typeface="Assistant ExtraLight"/>
              <a:ea typeface="Assistant ExtraLight"/>
              <a:cs typeface="Assistant ExtraLight"/>
              <a:sym typeface="Assistant ExtraLight"/>
            </a:endParaRPr>
          </a:p>
        </p:txBody>
      </p:sp>
      <p:sp>
        <p:nvSpPr>
          <p:cNvPr id="738" name="Google Shape;738;p70"/>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737" name="Google Shape;737;p70"/>
          <p:cNvSpPr/>
          <p:nvPr/>
        </p:nvSpPr>
        <p:spPr>
          <a:xfrm>
            <a:off x="2149500" y="1372525"/>
            <a:ext cx="4689600" cy="12837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a:solidFill>
                  <a:srgbClr val="CC0000"/>
                </a:solidFill>
                <a:latin typeface="Assistant ExtraLight"/>
                <a:ea typeface="Assistant ExtraLight"/>
                <a:cs typeface="Assistant ExtraLight"/>
                <a:sym typeface="Assistant ExtraLight"/>
              </a:rPr>
              <a:t>Is 1000000n operations better than 4n</a:t>
            </a:r>
            <a:r>
              <a:rPr lang="en" sz="1800" baseline="30000">
                <a:solidFill>
                  <a:srgbClr val="CC0000"/>
                </a:solidFill>
                <a:latin typeface="Assistant ExtraLight"/>
                <a:ea typeface="Assistant ExtraLight"/>
                <a:cs typeface="Assistant ExtraLight"/>
                <a:sym typeface="Assistant ExtraLight"/>
              </a:rPr>
              <a:t>2</a:t>
            </a:r>
            <a:r>
              <a:rPr lang="en" sz="1800">
                <a:solidFill>
                  <a:srgbClr val="CC0000"/>
                </a:solidFill>
                <a:latin typeface="Assistant ExtraLight"/>
                <a:ea typeface="Assistant ExtraLight"/>
                <a:cs typeface="Assistant ExtraLight"/>
                <a:sym typeface="Assistant ExtraLight"/>
              </a:rPr>
              <a:t>? </a:t>
            </a:r>
            <a:endParaRPr sz="1800">
              <a:solidFill>
                <a:srgbClr val="CC0000"/>
              </a:solidFill>
              <a:latin typeface="Assistant ExtraLight"/>
              <a:ea typeface="Assistant ExtraLight"/>
              <a:cs typeface="Assistant ExtraLight"/>
              <a:sym typeface="Assistant ExtraLight"/>
            </a:endParaRPr>
          </a:p>
          <a:p>
            <a:pPr marL="0" lvl="0" indent="0" algn="ctr" rtl="0">
              <a:lnSpc>
                <a:spcPct val="115000"/>
              </a:lnSpc>
              <a:spcBef>
                <a:spcPts val="0"/>
              </a:spcBef>
              <a:spcAft>
                <a:spcPts val="0"/>
              </a:spcAft>
              <a:buNone/>
            </a:pPr>
            <a:r>
              <a:rPr lang="en" sz="1800">
                <a:solidFill>
                  <a:srgbClr val="CC0000"/>
                </a:solidFill>
                <a:latin typeface="Assistant ExtraLight"/>
                <a:ea typeface="Assistant ExtraLight"/>
                <a:cs typeface="Assistant ExtraLight"/>
                <a:sym typeface="Assistant ExtraLight"/>
              </a:rPr>
              <a:t>Is 0.000001n</a:t>
            </a:r>
            <a:r>
              <a:rPr lang="en" sz="1800" baseline="30000">
                <a:solidFill>
                  <a:srgbClr val="CC0000"/>
                </a:solidFill>
                <a:latin typeface="Assistant ExtraLight"/>
                <a:ea typeface="Assistant ExtraLight"/>
                <a:cs typeface="Assistant ExtraLight"/>
                <a:sym typeface="Assistant ExtraLight"/>
              </a:rPr>
              <a:t>3</a:t>
            </a:r>
            <a:r>
              <a:rPr lang="en" sz="1800">
                <a:solidFill>
                  <a:srgbClr val="CC0000"/>
                </a:solidFill>
                <a:latin typeface="Assistant ExtraLight"/>
                <a:ea typeface="Assistant ExtraLight"/>
                <a:cs typeface="Assistant ExtraLight"/>
                <a:sym typeface="Assistant ExtraLight"/>
              </a:rPr>
              <a:t> operations better than 4n</a:t>
            </a:r>
            <a:r>
              <a:rPr lang="en" sz="1800" baseline="30000">
                <a:solidFill>
                  <a:srgbClr val="CC0000"/>
                </a:solidFill>
                <a:latin typeface="Assistant ExtraLight"/>
                <a:ea typeface="Assistant ExtraLight"/>
                <a:cs typeface="Assistant ExtraLight"/>
                <a:sym typeface="Assistant ExtraLight"/>
              </a:rPr>
              <a:t>2</a:t>
            </a:r>
            <a:r>
              <a:rPr lang="en" sz="1800">
                <a:solidFill>
                  <a:srgbClr val="CC0000"/>
                </a:solidFill>
                <a:latin typeface="Assistant ExtraLight"/>
                <a:ea typeface="Assistant ExtraLight"/>
                <a:cs typeface="Assistant ExtraLight"/>
                <a:sym typeface="Assistant ExtraLight"/>
              </a:rPr>
              <a:t>? </a:t>
            </a:r>
            <a:endParaRPr sz="1800">
              <a:solidFill>
                <a:srgbClr val="CC0000"/>
              </a:solidFill>
              <a:latin typeface="Assistant ExtraLight"/>
              <a:ea typeface="Assistant ExtraLight"/>
              <a:cs typeface="Assistant ExtraLight"/>
              <a:sym typeface="Assistant ExtraLight"/>
            </a:endParaRPr>
          </a:p>
          <a:p>
            <a:pPr marL="0" lvl="0" indent="0" algn="ctr" rtl="0">
              <a:lnSpc>
                <a:spcPct val="115000"/>
              </a:lnSpc>
              <a:spcBef>
                <a:spcPts val="0"/>
              </a:spcBef>
              <a:spcAft>
                <a:spcPts val="0"/>
              </a:spcAft>
              <a:buNone/>
            </a:pPr>
            <a:r>
              <a:rPr lang="en" sz="1800">
                <a:solidFill>
                  <a:srgbClr val="CC0000"/>
                </a:solidFill>
                <a:latin typeface="Assistant ExtraLight"/>
                <a:ea typeface="Assistant ExtraLight"/>
                <a:cs typeface="Assistant ExtraLight"/>
                <a:sym typeface="Assistant ExtraLight"/>
              </a:rPr>
              <a:t>Is 3n</a:t>
            </a:r>
            <a:r>
              <a:rPr lang="en" sz="1800" baseline="30000">
                <a:solidFill>
                  <a:srgbClr val="CC0000"/>
                </a:solidFill>
                <a:latin typeface="Assistant ExtraLight"/>
                <a:ea typeface="Assistant ExtraLight"/>
                <a:cs typeface="Assistant ExtraLight"/>
                <a:sym typeface="Assistant ExtraLight"/>
              </a:rPr>
              <a:t>2</a:t>
            </a:r>
            <a:r>
              <a:rPr lang="en" sz="1800">
                <a:solidFill>
                  <a:srgbClr val="CC0000"/>
                </a:solidFill>
                <a:latin typeface="Assistant ExtraLight"/>
                <a:ea typeface="Assistant ExtraLight"/>
                <a:cs typeface="Assistant ExtraLight"/>
                <a:sym typeface="Assistant ExtraLight"/>
              </a:rPr>
              <a:t> operations better than 4n</a:t>
            </a:r>
            <a:r>
              <a:rPr lang="en" sz="1800" baseline="30000">
                <a:solidFill>
                  <a:srgbClr val="CC0000"/>
                </a:solidFill>
                <a:latin typeface="Assistant ExtraLight"/>
                <a:ea typeface="Assistant ExtraLight"/>
                <a:cs typeface="Assistant ExtraLight"/>
                <a:sym typeface="Assistant ExtraLight"/>
              </a:rPr>
              <a:t>2</a:t>
            </a:r>
            <a:r>
              <a:rPr lang="en" sz="1800">
                <a:solidFill>
                  <a:srgbClr val="CC0000"/>
                </a:solidFill>
                <a:latin typeface="Assistant ExtraLight"/>
                <a:ea typeface="Assistant ExtraLight"/>
                <a:cs typeface="Assistant ExtraLight"/>
                <a:sym typeface="Assistant ExtraLight"/>
              </a:rPr>
              <a:t>?</a:t>
            </a:r>
            <a:endParaRPr>
              <a:solidFill>
                <a:srgbClr val="CC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p71"/>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 EXACTLY DOES “BETTER” MEAN?</a:t>
            </a:r>
            <a:endParaRPr sz="3600">
              <a:solidFill>
                <a:schemeClr val="accent5"/>
              </a:solidFill>
              <a:latin typeface="Lato Light"/>
              <a:ea typeface="Lato Light"/>
              <a:cs typeface="Lato Light"/>
              <a:sym typeface="Lato Light"/>
            </a:endParaRPr>
          </a:p>
        </p:txBody>
      </p:sp>
      <p:sp>
        <p:nvSpPr>
          <p:cNvPr id="745" name="Google Shape;745;p71"/>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744" name="Google Shape;744;p71"/>
          <p:cNvSpPr/>
          <p:nvPr/>
        </p:nvSpPr>
        <p:spPr>
          <a:xfrm>
            <a:off x="1863000" y="1247272"/>
            <a:ext cx="5418000" cy="1007100"/>
          </a:xfrm>
          <a:prstGeom prst="roundRect">
            <a:avLst>
              <a:gd name="adj" fmla="val 34124"/>
            </a:avLst>
          </a:prstGeom>
          <a:solidFill>
            <a:srgbClr val="FFFFFF"/>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INTRODUCING...</a:t>
            </a:r>
            <a:endParaRPr sz="1800" i="1">
              <a:solidFill>
                <a:srgbClr val="CC0000"/>
              </a:solidFill>
              <a:latin typeface="Assistant ExtraLight"/>
              <a:ea typeface="Assistant ExtraLight"/>
              <a:cs typeface="Assistant ExtraLight"/>
              <a:sym typeface="Assistant ExtraLight"/>
            </a:endParaRPr>
          </a:p>
          <a:p>
            <a:pPr marL="0" lvl="0" indent="0" algn="ctr" rtl="0">
              <a:lnSpc>
                <a:spcPct val="100000"/>
              </a:lnSpc>
              <a:spcBef>
                <a:spcPts val="0"/>
              </a:spcBef>
              <a:spcAft>
                <a:spcPts val="0"/>
              </a:spcAft>
              <a:buNone/>
            </a:pPr>
            <a:r>
              <a:rPr lang="en" sz="3800" b="1">
                <a:solidFill>
                  <a:srgbClr val="CC0000"/>
                </a:solidFill>
                <a:latin typeface="Assistant"/>
                <a:ea typeface="Assistant"/>
                <a:cs typeface="Assistant"/>
                <a:sym typeface="Assistant"/>
              </a:rPr>
              <a:t>ASYMPTOTIC ANALYSIS</a:t>
            </a:r>
            <a:endParaRPr sz="3400" b="1">
              <a:solidFill>
                <a:srgbClr val="CC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72"/>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 EXACTLY DOES “BETTER” MEAN?</a:t>
            </a:r>
            <a:endParaRPr sz="3600">
              <a:solidFill>
                <a:schemeClr val="accent5"/>
              </a:solidFill>
              <a:latin typeface="Lato Light"/>
              <a:ea typeface="Lato Light"/>
              <a:cs typeface="Lato Light"/>
              <a:sym typeface="Lato Light"/>
            </a:endParaRPr>
          </a:p>
        </p:txBody>
      </p:sp>
      <p:sp>
        <p:nvSpPr>
          <p:cNvPr id="752" name="Google Shape;752;p72"/>
          <p:cNvSpPr txBox="1">
            <a:spLocks noGrp="1"/>
          </p:cNvSpPr>
          <p:nvPr>
            <p:ph type="subTitle" idx="1"/>
          </p:nvPr>
        </p:nvSpPr>
        <p:spPr>
          <a:xfrm>
            <a:off x="311700" y="2209325"/>
            <a:ext cx="8460900" cy="24978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Clr>
                <a:schemeClr val="dk1"/>
              </a:buClr>
              <a:buSzPts val="1900"/>
              <a:buFont typeface="Assistant"/>
              <a:buChar char="●"/>
            </a:pPr>
            <a:r>
              <a:rPr lang="en" sz="1900" b="1">
                <a:solidFill>
                  <a:schemeClr val="dk1"/>
                </a:solidFill>
                <a:latin typeface="Assistant"/>
                <a:ea typeface="Assistant"/>
                <a:cs typeface="Assistant"/>
                <a:sym typeface="Assistant"/>
              </a:rPr>
              <a:t>Some guiding principles: </a:t>
            </a:r>
            <a:r>
              <a:rPr lang="en" sz="1900">
                <a:solidFill>
                  <a:schemeClr val="dk1"/>
                </a:solidFill>
                <a:latin typeface="Assistant ExtraLight"/>
                <a:ea typeface="Assistant ExtraLight"/>
                <a:cs typeface="Assistant ExtraLight"/>
                <a:sym typeface="Assistant ExtraLight"/>
              </a:rPr>
              <a:t> we care about how the running time/number of operations </a:t>
            </a:r>
            <a:r>
              <a:rPr lang="en" sz="1900" i="1">
                <a:solidFill>
                  <a:schemeClr val="dk1"/>
                </a:solidFill>
                <a:latin typeface="Assistant ExtraLight"/>
                <a:ea typeface="Assistant ExtraLight"/>
                <a:cs typeface="Assistant ExtraLight"/>
                <a:sym typeface="Assistant ExtraLight"/>
              </a:rPr>
              <a:t>scales</a:t>
            </a:r>
            <a:r>
              <a:rPr lang="en" sz="1900">
                <a:solidFill>
                  <a:schemeClr val="dk1"/>
                </a:solidFill>
                <a:latin typeface="Assistant ExtraLight"/>
                <a:ea typeface="Assistant ExtraLight"/>
                <a:cs typeface="Assistant ExtraLight"/>
                <a:sym typeface="Assistant ExtraLight"/>
              </a:rPr>
              <a:t> with the size of the input (i.e. the runtime’s </a:t>
            </a:r>
            <a:r>
              <a:rPr lang="en" sz="1900" i="1">
                <a:solidFill>
                  <a:schemeClr val="dk1"/>
                </a:solidFill>
                <a:latin typeface="Assistant ExtraLight"/>
                <a:ea typeface="Assistant ExtraLight"/>
                <a:cs typeface="Assistant ExtraLight"/>
                <a:sym typeface="Assistant ExtraLight"/>
              </a:rPr>
              <a:t>rate of growth</a:t>
            </a:r>
            <a:r>
              <a:rPr lang="en" sz="1900">
                <a:solidFill>
                  <a:schemeClr val="dk1"/>
                </a:solidFill>
                <a:latin typeface="Assistant ExtraLight"/>
                <a:ea typeface="Assistant ExtraLight"/>
                <a:cs typeface="Assistant ExtraLight"/>
                <a:sym typeface="Assistant ExtraLight"/>
              </a:rPr>
              <a:t>), and we want some measure of runtime that’s independent of hardware, programming language, memory layout, etc. </a:t>
            </a:r>
            <a:endParaRPr sz="1700">
              <a:solidFill>
                <a:schemeClr val="dk1"/>
              </a:solidFill>
              <a:latin typeface="Assistant ExtraLight"/>
              <a:ea typeface="Assistant ExtraLight"/>
              <a:cs typeface="Assistant ExtraLight"/>
              <a:sym typeface="Assistant ExtraLight"/>
            </a:endParaRPr>
          </a:p>
        </p:txBody>
      </p:sp>
      <p:sp>
        <p:nvSpPr>
          <p:cNvPr id="753" name="Google Shape;753;p72"/>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sp>
        <p:nvSpPr>
          <p:cNvPr id="751" name="Google Shape;751;p72"/>
          <p:cNvSpPr/>
          <p:nvPr/>
        </p:nvSpPr>
        <p:spPr>
          <a:xfrm>
            <a:off x="1863000" y="1247272"/>
            <a:ext cx="5418000" cy="1007100"/>
          </a:xfrm>
          <a:prstGeom prst="roundRect">
            <a:avLst>
              <a:gd name="adj" fmla="val 34124"/>
            </a:avLst>
          </a:prstGeom>
          <a:solidFill>
            <a:srgbClr val="FFFFFF"/>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INTRODUCING...</a:t>
            </a:r>
            <a:endParaRPr sz="1800" i="1">
              <a:solidFill>
                <a:srgbClr val="CC0000"/>
              </a:solidFill>
              <a:latin typeface="Assistant ExtraLight"/>
              <a:ea typeface="Assistant ExtraLight"/>
              <a:cs typeface="Assistant ExtraLight"/>
              <a:sym typeface="Assistant ExtraLight"/>
            </a:endParaRPr>
          </a:p>
          <a:p>
            <a:pPr marL="0" lvl="0" indent="0" algn="ctr" rtl="0">
              <a:lnSpc>
                <a:spcPct val="100000"/>
              </a:lnSpc>
              <a:spcBef>
                <a:spcPts val="0"/>
              </a:spcBef>
              <a:spcAft>
                <a:spcPts val="0"/>
              </a:spcAft>
              <a:buNone/>
            </a:pPr>
            <a:r>
              <a:rPr lang="en" sz="3800" b="1">
                <a:solidFill>
                  <a:srgbClr val="CC0000"/>
                </a:solidFill>
                <a:latin typeface="Assistant"/>
                <a:ea typeface="Assistant"/>
                <a:cs typeface="Assistant"/>
                <a:sym typeface="Assistant"/>
              </a:rPr>
              <a:t>ASYMPTOTIC ANALYSIS</a:t>
            </a:r>
            <a:endParaRPr sz="3400" b="1">
              <a:solidFill>
                <a:srgbClr val="CC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73"/>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 EXACTLY DOES “BETTER” MEAN?</a:t>
            </a:r>
            <a:endParaRPr sz="3600">
              <a:solidFill>
                <a:schemeClr val="accent5"/>
              </a:solidFill>
              <a:latin typeface="Lato Light"/>
              <a:ea typeface="Lato Light"/>
              <a:cs typeface="Lato Light"/>
              <a:sym typeface="Lato Light"/>
            </a:endParaRPr>
          </a:p>
        </p:txBody>
      </p:sp>
      <p:sp>
        <p:nvSpPr>
          <p:cNvPr id="760" name="Google Shape;760;p73"/>
          <p:cNvSpPr txBox="1">
            <a:spLocks noGrp="1"/>
          </p:cNvSpPr>
          <p:nvPr>
            <p:ph type="subTitle" idx="1"/>
          </p:nvPr>
        </p:nvSpPr>
        <p:spPr>
          <a:xfrm>
            <a:off x="311700" y="2209325"/>
            <a:ext cx="8460900" cy="24978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Clr>
                <a:schemeClr val="dk1"/>
              </a:buClr>
              <a:buSzPts val="1900"/>
              <a:buFont typeface="Assistant"/>
              <a:buChar char="●"/>
            </a:pPr>
            <a:r>
              <a:rPr lang="en" sz="1900" b="1">
                <a:solidFill>
                  <a:schemeClr val="dk1"/>
                </a:solidFill>
                <a:latin typeface="Assistant"/>
                <a:ea typeface="Assistant"/>
                <a:cs typeface="Assistant"/>
                <a:sym typeface="Assistant"/>
              </a:rPr>
              <a:t>Some guiding principles: </a:t>
            </a:r>
            <a:r>
              <a:rPr lang="en" sz="1900">
                <a:solidFill>
                  <a:schemeClr val="dk1"/>
                </a:solidFill>
                <a:latin typeface="Assistant ExtraLight"/>
                <a:ea typeface="Assistant ExtraLight"/>
                <a:cs typeface="Assistant ExtraLight"/>
                <a:sym typeface="Assistant ExtraLight"/>
              </a:rPr>
              <a:t> we care about how the running time/number of operations </a:t>
            </a:r>
            <a:r>
              <a:rPr lang="en" sz="1900" i="1">
                <a:solidFill>
                  <a:schemeClr val="dk1"/>
                </a:solidFill>
                <a:latin typeface="Assistant ExtraLight"/>
                <a:ea typeface="Assistant ExtraLight"/>
                <a:cs typeface="Assistant ExtraLight"/>
                <a:sym typeface="Assistant ExtraLight"/>
              </a:rPr>
              <a:t>scales</a:t>
            </a:r>
            <a:r>
              <a:rPr lang="en" sz="1900">
                <a:solidFill>
                  <a:schemeClr val="dk1"/>
                </a:solidFill>
                <a:latin typeface="Assistant ExtraLight"/>
                <a:ea typeface="Assistant ExtraLight"/>
                <a:cs typeface="Assistant ExtraLight"/>
                <a:sym typeface="Assistant ExtraLight"/>
              </a:rPr>
              <a:t> with the size of the input (i.e. the runtime’s </a:t>
            </a:r>
            <a:r>
              <a:rPr lang="en" sz="1900" i="1">
                <a:solidFill>
                  <a:schemeClr val="dk1"/>
                </a:solidFill>
                <a:latin typeface="Assistant ExtraLight"/>
                <a:ea typeface="Assistant ExtraLight"/>
                <a:cs typeface="Assistant ExtraLight"/>
                <a:sym typeface="Assistant ExtraLight"/>
              </a:rPr>
              <a:t>rate of growth</a:t>
            </a:r>
            <a:r>
              <a:rPr lang="en" sz="1900">
                <a:solidFill>
                  <a:schemeClr val="dk1"/>
                </a:solidFill>
                <a:latin typeface="Assistant ExtraLight"/>
                <a:ea typeface="Assistant ExtraLight"/>
                <a:cs typeface="Assistant ExtraLight"/>
                <a:sym typeface="Assistant ExtraLight"/>
              </a:rPr>
              <a:t>), and we want some measure of runtime that’s independent of hardware, programming language, memory layout, etc. </a:t>
            </a:r>
            <a:endParaRPr sz="1900">
              <a:solidFill>
                <a:schemeClr val="dk1"/>
              </a:solidFill>
              <a:latin typeface="Assistant ExtraLight"/>
              <a:ea typeface="Assistant ExtraLight"/>
              <a:cs typeface="Assistant ExtraLight"/>
              <a:sym typeface="Assistant ExtraLight"/>
            </a:endParaRPr>
          </a:p>
          <a:p>
            <a:pPr marL="914400" lvl="1" indent="-336550" algn="l" rtl="0">
              <a:spcBef>
                <a:spcPts val="1000"/>
              </a:spcBef>
              <a:spcAft>
                <a:spcPts val="0"/>
              </a:spcAft>
              <a:buClr>
                <a:schemeClr val="dk1"/>
              </a:buClr>
              <a:buSzPts val="1700"/>
              <a:buFont typeface="Assistant ExtraLight"/>
              <a:buChar char="○"/>
            </a:pPr>
            <a:r>
              <a:rPr lang="en" sz="1700">
                <a:solidFill>
                  <a:schemeClr val="dk1"/>
                </a:solidFill>
                <a:latin typeface="Assistant ExtraLight"/>
                <a:ea typeface="Assistant ExtraLight"/>
                <a:cs typeface="Assistant ExtraLight"/>
                <a:sym typeface="Assistant ExtraLight"/>
              </a:rPr>
              <a:t>Note: details like hardware/language/memory/compiler/etc. could totally be important to real world engineers, but in TheoryLand™, we want to reason about high-level algorithmic approaches rather than lower-level details</a:t>
            </a:r>
            <a:endParaRPr sz="1700">
              <a:solidFill>
                <a:schemeClr val="dk1"/>
              </a:solidFill>
              <a:latin typeface="Assistant ExtraLight"/>
              <a:ea typeface="Assistant ExtraLight"/>
              <a:cs typeface="Assistant ExtraLight"/>
              <a:sym typeface="Assistant ExtraLight"/>
            </a:endParaRPr>
          </a:p>
        </p:txBody>
      </p:sp>
      <p:sp>
        <p:nvSpPr>
          <p:cNvPr id="761" name="Google Shape;761;p73"/>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759" name="Google Shape;759;p73"/>
          <p:cNvSpPr/>
          <p:nvPr/>
        </p:nvSpPr>
        <p:spPr>
          <a:xfrm>
            <a:off x="1863000" y="1247272"/>
            <a:ext cx="5418000" cy="1007100"/>
          </a:xfrm>
          <a:prstGeom prst="roundRect">
            <a:avLst>
              <a:gd name="adj" fmla="val 34124"/>
            </a:avLst>
          </a:prstGeom>
          <a:solidFill>
            <a:srgbClr val="FFFFFF"/>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INTRODUCING...</a:t>
            </a:r>
            <a:endParaRPr sz="1800" i="1">
              <a:solidFill>
                <a:srgbClr val="CC0000"/>
              </a:solidFill>
              <a:latin typeface="Assistant ExtraLight"/>
              <a:ea typeface="Assistant ExtraLight"/>
              <a:cs typeface="Assistant ExtraLight"/>
              <a:sym typeface="Assistant ExtraLight"/>
            </a:endParaRPr>
          </a:p>
          <a:p>
            <a:pPr marL="0" lvl="0" indent="0" algn="ctr" rtl="0">
              <a:lnSpc>
                <a:spcPct val="100000"/>
              </a:lnSpc>
              <a:spcBef>
                <a:spcPts val="0"/>
              </a:spcBef>
              <a:spcAft>
                <a:spcPts val="0"/>
              </a:spcAft>
              <a:buNone/>
            </a:pPr>
            <a:r>
              <a:rPr lang="en" sz="3800" b="1">
                <a:solidFill>
                  <a:srgbClr val="CC0000"/>
                </a:solidFill>
                <a:latin typeface="Assistant"/>
                <a:ea typeface="Assistant"/>
                <a:cs typeface="Assistant"/>
                <a:sym typeface="Assistant"/>
              </a:rPr>
              <a:t>ASYMPTOTIC ANALYSIS</a:t>
            </a:r>
            <a:endParaRPr sz="3400" b="1">
              <a:solidFill>
                <a:srgbClr val="CC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74"/>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ASYMPTOTIC ANALYSIS (High Level Idea)</a:t>
            </a:r>
            <a:endParaRPr sz="3600">
              <a:solidFill>
                <a:schemeClr val="accent5"/>
              </a:solidFill>
              <a:latin typeface="Lato Light"/>
              <a:ea typeface="Lato Light"/>
              <a:cs typeface="Lato Light"/>
              <a:sym typeface="Lato Light"/>
            </a:endParaRPr>
          </a:p>
        </p:txBody>
      </p:sp>
      <p:sp>
        <p:nvSpPr>
          <p:cNvPr id="768" name="Google Shape;768;p74"/>
          <p:cNvSpPr txBox="1">
            <a:spLocks noGrp="1"/>
          </p:cNvSpPr>
          <p:nvPr>
            <p:ph type="subTitle" idx="1"/>
          </p:nvPr>
        </p:nvSpPr>
        <p:spPr>
          <a:xfrm>
            <a:off x="311700" y="2209325"/>
            <a:ext cx="8460900" cy="1007100"/>
          </a:xfrm>
          <a:prstGeom prst="rect">
            <a:avLst/>
          </a:prstGeom>
        </p:spPr>
        <p:txBody>
          <a:bodyPr spcFirstLastPara="1" wrap="square" lIns="91425" tIns="91425" rIns="91425" bIns="91425" anchor="t" anchorCtr="0">
            <a:noAutofit/>
          </a:bodyPr>
          <a:lstStyle/>
          <a:p>
            <a:pPr marL="457200" lvl="0" indent="-355600" algn="l" rtl="0">
              <a:spcBef>
                <a:spcPts val="1000"/>
              </a:spcBef>
              <a:spcAft>
                <a:spcPts val="0"/>
              </a:spcAft>
              <a:buClr>
                <a:schemeClr val="dk1"/>
              </a:buClr>
              <a:buSzPts val="2000"/>
              <a:buFont typeface="Assistant"/>
              <a:buChar char="●"/>
            </a:pPr>
            <a:r>
              <a:rPr lang="en" sz="2000" dirty="0">
                <a:solidFill>
                  <a:schemeClr val="dk1"/>
                </a:solidFill>
                <a:latin typeface="Assistant ExtraLight"/>
                <a:ea typeface="Assistant ExtraLight"/>
                <a:cs typeface="Assistant ExtraLight"/>
                <a:sym typeface="Assistant ExtraLight"/>
              </a:rPr>
              <a:t>We would say Grade-school Multiplication</a:t>
            </a:r>
            <a:r>
              <a:rPr lang="en" sz="2000" b="1" dirty="0">
                <a:solidFill>
                  <a:schemeClr val="dk1"/>
                </a:solidFill>
                <a:latin typeface="Assistant"/>
                <a:ea typeface="Assistant"/>
                <a:cs typeface="Assistant"/>
                <a:sym typeface="Assistant"/>
              </a:rPr>
              <a:t> “runs in time O(n</a:t>
            </a:r>
            <a:r>
              <a:rPr lang="en" sz="2000" b="1" baseline="30000" dirty="0">
                <a:solidFill>
                  <a:schemeClr val="dk1"/>
                </a:solidFill>
                <a:latin typeface="Assistant"/>
                <a:ea typeface="Assistant"/>
                <a:cs typeface="Assistant"/>
                <a:sym typeface="Assistant"/>
              </a:rPr>
              <a:t>2</a:t>
            </a:r>
            <a:r>
              <a:rPr lang="en" sz="2000" b="1" dirty="0">
                <a:solidFill>
                  <a:schemeClr val="dk1"/>
                </a:solidFill>
                <a:latin typeface="Assistant"/>
                <a:ea typeface="Assistant"/>
                <a:cs typeface="Assistant"/>
                <a:sym typeface="Assistant"/>
              </a:rPr>
              <a:t>)”</a:t>
            </a:r>
            <a:endParaRPr sz="2000" b="1" dirty="0">
              <a:solidFill>
                <a:schemeClr val="dk1"/>
              </a:solidFill>
              <a:latin typeface="Assistant"/>
              <a:ea typeface="Assistant"/>
              <a:cs typeface="Assistant"/>
              <a:sym typeface="Assistant"/>
            </a:endParaRPr>
          </a:p>
          <a:p>
            <a:pPr marL="914400" lvl="1" indent="-342900" algn="l" rtl="0">
              <a:spcBef>
                <a:spcPts val="0"/>
              </a:spcBef>
              <a:spcAft>
                <a:spcPts val="0"/>
              </a:spcAft>
              <a:buClr>
                <a:schemeClr val="dk1"/>
              </a:buClr>
              <a:buSzPts val="1800"/>
              <a:buFont typeface="Assistant ExtraLight"/>
              <a:buChar char="○"/>
            </a:pPr>
            <a:r>
              <a:rPr lang="en" sz="1800" dirty="0">
                <a:solidFill>
                  <a:schemeClr val="dk1"/>
                </a:solidFill>
                <a:latin typeface="Assistant ExtraLight"/>
                <a:ea typeface="Assistant ExtraLight"/>
                <a:cs typeface="Assistant ExtraLight"/>
                <a:sym typeface="Assistant ExtraLight"/>
              </a:rPr>
              <a:t>Informally, this means that the runtime “scales like” n</a:t>
            </a:r>
            <a:r>
              <a:rPr lang="en" sz="1800" baseline="30000" dirty="0">
                <a:solidFill>
                  <a:schemeClr val="dk1"/>
                </a:solidFill>
                <a:latin typeface="Assistant ExtraLight"/>
                <a:ea typeface="Assistant ExtraLight"/>
                <a:cs typeface="Assistant ExtraLight"/>
                <a:sym typeface="Assistant ExtraLight"/>
              </a:rPr>
              <a:t>2</a:t>
            </a:r>
            <a:endParaRPr sz="1800" baseline="-25000" dirty="0">
              <a:solidFill>
                <a:schemeClr val="dk1"/>
              </a:solidFill>
              <a:latin typeface="Assistant ExtraLight"/>
              <a:ea typeface="Assistant ExtraLight"/>
              <a:cs typeface="Assistant ExtraLight"/>
              <a:sym typeface="Assistant ExtraLight"/>
            </a:endParaRPr>
          </a:p>
          <a:p>
            <a:pPr marL="914400" lvl="1" indent="-342900" algn="l" rtl="0">
              <a:spcBef>
                <a:spcPts val="0"/>
              </a:spcBef>
              <a:spcAft>
                <a:spcPts val="0"/>
              </a:spcAft>
              <a:buClr>
                <a:schemeClr val="dk1"/>
              </a:buClr>
              <a:buSzPts val="1800"/>
              <a:buFont typeface="Assistant ExtraLight"/>
              <a:buChar char="○"/>
            </a:pPr>
            <a:r>
              <a:rPr lang="en" sz="1800" dirty="0">
                <a:solidFill>
                  <a:schemeClr val="dk1"/>
                </a:solidFill>
                <a:latin typeface="Assistant ExtraLight"/>
                <a:ea typeface="Assistant ExtraLight"/>
                <a:cs typeface="Assistant ExtraLight"/>
                <a:sym typeface="Assistant ExtraLight"/>
              </a:rPr>
              <a:t>We’ll discuss the formal definition of Big-O (math-y stuff</a:t>
            </a:r>
            <a:r>
              <a:rPr lang="en" sz="1800">
                <a:solidFill>
                  <a:schemeClr val="dk1"/>
                </a:solidFill>
                <a:latin typeface="Assistant ExtraLight"/>
                <a:ea typeface="Assistant ExtraLight"/>
                <a:cs typeface="Assistant ExtraLight"/>
                <a:sym typeface="Assistant ExtraLight"/>
              </a:rPr>
              <a:t>) in next lecture</a:t>
            </a:r>
            <a:endParaRPr sz="1800" dirty="0">
              <a:solidFill>
                <a:schemeClr val="dk1"/>
              </a:solidFill>
              <a:latin typeface="Assistant ExtraLight"/>
              <a:ea typeface="Assistant ExtraLight"/>
              <a:cs typeface="Assistant ExtraLight"/>
              <a:sym typeface="Assistant ExtraLight"/>
            </a:endParaRPr>
          </a:p>
        </p:txBody>
      </p:sp>
      <p:sp>
        <p:nvSpPr>
          <p:cNvPr id="774" name="Google Shape;774;p74"/>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sp>
        <p:nvSpPr>
          <p:cNvPr id="767" name="Google Shape;767;p74"/>
          <p:cNvSpPr/>
          <p:nvPr/>
        </p:nvSpPr>
        <p:spPr>
          <a:xfrm>
            <a:off x="1585922" y="1227572"/>
            <a:ext cx="5954400" cy="1007100"/>
          </a:xfrm>
          <a:prstGeom prst="roundRect">
            <a:avLst>
              <a:gd name="adj" fmla="val 34124"/>
            </a:avLst>
          </a:prstGeom>
          <a:solidFill>
            <a:srgbClr val="FFFFFF"/>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We’ll express the asymptotic runtime of an algorithm using</a:t>
            </a:r>
            <a:endParaRPr sz="1800" i="1">
              <a:solidFill>
                <a:srgbClr val="CC0000"/>
              </a:solidFill>
              <a:latin typeface="Assistant ExtraLight"/>
              <a:ea typeface="Assistant ExtraLight"/>
              <a:cs typeface="Assistant ExtraLight"/>
              <a:sym typeface="Assistant ExtraLight"/>
            </a:endParaRPr>
          </a:p>
          <a:p>
            <a:pPr marL="0" lvl="0" indent="0" algn="ctr" rtl="0">
              <a:lnSpc>
                <a:spcPct val="100000"/>
              </a:lnSpc>
              <a:spcBef>
                <a:spcPts val="0"/>
              </a:spcBef>
              <a:spcAft>
                <a:spcPts val="0"/>
              </a:spcAft>
              <a:buNone/>
            </a:pPr>
            <a:r>
              <a:rPr lang="en" sz="3800" b="1">
                <a:solidFill>
                  <a:srgbClr val="CC0000"/>
                </a:solidFill>
                <a:latin typeface="Assistant"/>
                <a:ea typeface="Assistant"/>
                <a:cs typeface="Assistant"/>
                <a:sym typeface="Assistant"/>
              </a:rPr>
              <a:t>BIG-O NOTATION</a:t>
            </a:r>
            <a:endParaRPr sz="3400" b="1">
              <a:solidFill>
                <a:srgbClr val="CC0000"/>
              </a:solidFill>
            </a:endParaRPr>
          </a:p>
        </p:txBody>
      </p:sp>
      <p:sp>
        <p:nvSpPr>
          <p:cNvPr id="769" name="Google Shape;769;p74"/>
          <p:cNvSpPr txBox="1"/>
          <p:nvPr/>
        </p:nvSpPr>
        <p:spPr>
          <a:xfrm>
            <a:off x="7616125" y="1398475"/>
            <a:ext cx="1393800" cy="70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“big-oh of n squared”</a:t>
            </a:r>
            <a:endParaRPr i="1">
              <a:solidFill>
                <a:srgbClr val="999999"/>
              </a:solidFill>
              <a:latin typeface="Assistant"/>
              <a:ea typeface="Assistant"/>
              <a:cs typeface="Assistant"/>
              <a:sym typeface="Assistant"/>
            </a:endParaRPr>
          </a:p>
        </p:txBody>
      </p:sp>
      <p:sp>
        <p:nvSpPr>
          <p:cNvPr id="770" name="Google Shape;770;p74"/>
          <p:cNvSpPr txBox="1"/>
          <p:nvPr/>
        </p:nvSpPr>
        <p:spPr>
          <a:xfrm>
            <a:off x="7750200" y="2099650"/>
            <a:ext cx="1393800" cy="70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“Oh of n squared”</a:t>
            </a:r>
            <a:endParaRPr i="1">
              <a:solidFill>
                <a:srgbClr val="999999"/>
              </a:solidFill>
              <a:latin typeface="Assistant"/>
              <a:ea typeface="Assistant"/>
              <a:cs typeface="Assistant"/>
              <a:sym typeface="Assistant"/>
            </a:endParaRPr>
          </a:p>
        </p:txBody>
      </p:sp>
      <p:cxnSp>
        <p:nvCxnSpPr>
          <p:cNvPr id="771" name="Google Shape;771;p74"/>
          <p:cNvCxnSpPr/>
          <p:nvPr/>
        </p:nvCxnSpPr>
        <p:spPr>
          <a:xfrm flipH="1">
            <a:off x="7426450" y="1856925"/>
            <a:ext cx="469800" cy="542100"/>
          </a:xfrm>
          <a:prstGeom prst="straightConnector1">
            <a:avLst/>
          </a:prstGeom>
          <a:noFill/>
          <a:ln w="9525" cap="flat" cmpd="sng">
            <a:solidFill>
              <a:srgbClr val="B7B7B7"/>
            </a:solidFill>
            <a:prstDash val="solid"/>
            <a:round/>
            <a:headEnd type="none" w="med" len="med"/>
            <a:tailEnd type="triangle" w="med" len="med"/>
          </a:ln>
        </p:spPr>
      </p:cxnSp>
      <p:cxnSp>
        <p:nvCxnSpPr>
          <p:cNvPr id="772" name="Google Shape;772;p74"/>
          <p:cNvCxnSpPr/>
          <p:nvPr/>
        </p:nvCxnSpPr>
        <p:spPr>
          <a:xfrm flipH="1">
            <a:off x="7507600" y="2462325"/>
            <a:ext cx="578400" cy="63300"/>
          </a:xfrm>
          <a:prstGeom prst="straightConnector1">
            <a:avLst/>
          </a:prstGeom>
          <a:noFill/>
          <a:ln w="9525" cap="flat" cmpd="sng">
            <a:solidFill>
              <a:srgbClr val="B7B7B7"/>
            </a:solidFill>
            <a:prstDash val="solid"/>
            <a:round/>
            <a:headEnd type="none" w="med" len="med"/>
            <a:tailEnd type="triangle" w="med" len="med"/>
          </a:ln>
        </p:spPr>
      </p:cxnSp>
      <p:sp>
        <p:nvSpPr>
          <p:cNvPr id="773" name="Google Shape;773;p74"/>
          <p:cNvSpPr txBox="1"/>
          <p:nvPr/>
        </p:nvSpPr>
        <p:spPr>
          <a:xfrm>
            <a:off x="8126400" y="1856925"/>
            <a:ext cx="705900" cy="39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i="1">
                <a:solidFill>
                  <a:srgbClr val="999999"/>
                </a:solidFill>
                <a:latin typeface="Assistant"/>
                <a:ea typeface="Assistant"/>
                <a:cs typeface="Assistant"/>
                <a:sym typeface="Assistant"/>
              </a:rPr>
              <a:t>or</a:t>
            </a:r>
            <a:endParaRPr sz="1000" i="1">
              <a:solidFill>
                <a:srgbClr val="999999"/>
              </a:solidFill>
              <a:latin typeface="Assistant"/>
              <a:ea typeface="Assistant"/>
              <a:cs typeface="Assistant"/>
              <a:sym typeface="Assistan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79" name="Google Shape;779;p75"/>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ASYMPTOTIC ANALYSIS (High Level Idea)</a:t>
            </a:r>
            <a:endParaRPr sz="3600">
              <a:solidFill>
                <a:schemeClr val="accent5"/>
              </a:solidFill>
              <a:latin typeface="Lato Light"/>
              <a:ea typeface="Lato Light"/>
              <a:cs typeface="Lato Light"/>
              <a:sym typeface="Lato Light"/>
            </a:endParaRPr>
          </a:p>
        </p:txBody>
      </p:sp>
      <p:sp>
        <p:nvSpPr>
          <p:cNvPr id="781" name="Google Shape;781;p75"/>
          <p:cNvSpPr txBox="1">
            <a:spLocks noGrp="1"/>
          </p:cNvSpPr>
          <p:nvPr>
            <p:ph type="subTitle" idx="1"/>
          </p:nvPr>
        </p:nvSpPr>
        <p:spPr>
          <a:xfrm>
            <a:off x="311700" y="2209325"/>
            <a:ext cx="8460900" cy="1007100"/>
          </a:xfrm>
          <a:prstGeom prst="rect">
            <a:avLst/>
          </a:prstGeom>
        </p:spPr>
        <p:txBody>
          <a:bodyPr spcFirstLastPara="1" wrap="square" lIns="91425" tIns="91425" rIns="91425" bIns="91425" anchor="t" anchorCtr="0">
            <a:noAutofit/>
          </a:bodyPr>
          <a:lstStyle/>
          <a:p>
            <a:pPr marL="457200" lvl="0" indent="-355600" algn="l" rtl="0">
              <a:spcBef>
                <a:spcPts val="1000"/>
              </a:spcBef>
              <a:spcAft>
                <a:spcPts val="0"/>
              </a:spcAft>
              <a:buClr>
                <a:schemeClr val="dk1"/>
              </a:buClr>
              <a:buSzPts val="2000"/>
              <a:buFont typeface="Assistant"/>
              <a:buChar char="●"/>
            </a:pPr>
            <a:r>
              <a:rPr lang="en" sz="2000" dirty="0">
                <a:solidFill>
                  <a:schemeClr val="dk1"/>
                </a:solidFill>
                <a:latin typeface="Assistant ExtraLight"/>
                <a:ea typeface="Assistant ExtraLight"/>
                <a:cs typeface="Assistant ExtraLight"/>
                <a:sym typeface="Assistant ExtraLight"/>
              </a:rPr>
              <a:t>We would say Grade-school Multiplication</a:t>
            </a:r>
            <a:r>
              <a:rPr lang="en" sz="2000" b="1" dirty="0">
                <a:solidFill>
                  <a:schemeClr val="dk1"/>
                </a:solidFill>
                <a:latin typeface="Assistant"/>
                <a:ea typeface="Assistant"/>
                <a:cs typeface="Assistant"/>
                <a:sym typeface="Assistant"/>
              </a:rPr>
              <a:t> “runs in time O(n</a:t>
            </a:r>
            <a:r>
              <a:rPr lang="en" sz="2000" b="1" baseline="30000" dirty="0">
                <a:solidFill>
                  <a:schemeClr val="dk1"/>
                </a:solidFill>
                <a:latin typeface="Assistant"/>
                <a:ea typeface="Assistant"/>
                <a:cs typeface="Assistant"/>
                <a:sym typeface="Assistant"/>
              </a:rPr>
              <a:t>2</a:t>
            </a:r>
            <a:r>
              <a:rPr lang="en" sz="2000" b="1" dirty="0">
                <a:solidFill>
                  <a:schemeClr val="dk1"/>
                </a:solidFill>
                <a:latin typeface="Assistant"/>
                <a:ea typeface="Assistant"/>
                <a:cs typeface="Assistant"/>
                <a:sym typeface="Assistant"/>
              </a:rPr>
              <a:t>)”</a:t>
            </a:r>
            <a:endParaRPr sz="2000" b="1" dirty="0">
              <a:solidFill>
                <a:schemeClr val="dk1"/>
              </a:solidFill>
              <a:latin typeface="Assistant"/>
              <a:ea typeface="Assistant"/>
              <a:cs typeface="Assistant"/>
              <a:sym typeface="Assistant"/>
            </a:endParaRPr>
          </a:p>
          <a:p>
            <a:pPr marL="914400" lvl="1" indent="-342900" algn="l" rtl="0">
              <a:spcBef>
                <a:spcPts val="0"/>
              </a:spcBef>
              <a:spcAft>
                <a:spcPts val="0"/>
              </a:spcAft>
              <a:buClr>
                <a:schemeClr val="dk1"/>
              </a:buClr>
              <a:buSzPts val="1800"/>
              <a:buFont typeface="Assistant ExtraLight"/>
              <a:buChar char="○"/>
            </a:pPr>
            <a:r>
              <a:rPr lang="en" sz="1800" dirty="0">
                <a:solidFill>
                  <a:schemeClr val="dk1"/>
                </a:solidFill>
                <a:latin typeface="Assistant ExtraLight"/>
                <a:ea typeface="Assistant ExtraLight"/>
                <a:cs typeface="Assistant ExtraLight"/>
                <a:sym typeface="Assistant ExtraLight"/>
              </a:rPr>
              <a:t>Informally, this means that the runtime “scales like” n</a:t>
            </a:r>
            <a:r>
              <a:rPr lang="en" sz="1800" baseline="30000" dirty="0">
                <a:solidFill>
                  <a:schemeClr val="dk1"/>
                </a:solidFill>
                <a:latin typeface="Assistant ExtraLight"/>
                <a:ea typeface="Assistant ExtraLight"/>
                <a:cs typeface="Assistant ExtraLight"/>
                <a:sym typeface="Assistant ExtraLight"/>
              </a:rPr>
              <a:t>2</a:t>
            </a:r>
            <a:endParaRPr sz="1800" baseline="-25000" dirty="0">
              <a:solidFill>
                <a:schemeClr val="dk1"/>
              </a:solidFill>
              <a:latin typeface="Assistant ExtraLight"/>
              <a:ea typeface="Assistant ExtraLight"/>
              <a:cs typeface="Assistant ExtraLight"/>
              <a:sym typeface="Assistant ExtraLight"/>
            </a:endParaRPr>
          </a:p>
          <a:p>
            <a:pPr marL="914400" lvl="1" indent="-342900" algn="l" rtl="0">
              <a:spcBef>
                <a:spcPts val="0"/>
              </a:spcBef>
              <a:spcAft>
                <a:spcPts val="0"/>
              </a:spcAft>
              <a:buClr>
                <a:schemeClr val="dk1"/>
              </a:buClr>
              <a:buSzPts val="1800"/>
              <a:buFont typeface="Assistant ExtraLight"/>
              <a:buChar char="○"/>
            </a:pPr>
            <a:r>
              <a:rPr lang="en" sz="1800" dirty="0">
                <a:solidFill>
                  <a:schemeClr val="dk1"/>
                </a:solidFill>
                <a:latin typeface="Assistant ExtraLight"/>
                <a:ea typeface="Assistant ExtraLight"/>
                <a:cs typeface="Assistant ExtraLight"/>
                <a:sym typeface="Assistant ExtraLight"/>
              </a:rPr>
              <a:t>We’ll discuss the formal definition of Big-O (math-y stuff) in next lecture</a:t>
            </a:r>
            <a:endParaRPr sz="1800" dirty="0">
              <a:solidFill>
                <a:schemeClr val="dk1"/>
              </a:solidFill>
              <a:latin typeface="Assistant ExtraLight"/>
              <a:ea typeface="Assistant ExtraLight"/>
              <a:cs typeface="Assistant ExtraLight"/>
              <a:sym typeface="Assistant ExtraLight"/>
            </a:endParaRPr>
          </a:p>
        </p:txBody>
      </p:sp>
      <p:sp>
        <p:nvSpPr>
          <p:cNvPr id="793" name="Google Shape;793;p75"/>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sp>
        <p:nvSpPr>
          <p:cNvPr id="780" name="Google Shape;780;p75"/>
          <p:cNvSpPr/>
          <p:nvPr/>
        </p:nvSpPr>
        <p:spPr>
          <a:xfrm>
            <a:off x="1594800" y="1236450"/>
            <a:ext cx="5954400" cy="1007100"/>
          </a:xfrm>
          <a:prstGeom prst="roundRect">
            <a:avLst>
              <a:gd name="adj" fmla="val 34124"/>
            </a:avLst>
          </a:prstGeom>
          <a:solidFill>
            <a:srgbClr val="FFFFFF"/>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We’ll express the asymptotic runtime of an algorithm using</a:t>
            </a:r>
            <a:endParaRPr sz="1800" i="1">
              <a:solidFill>
                <a:srgbClr val="CC0000"/>
              </a:solidFill>
              <a:latin typeface="Assistant ExtraLight"/>
              <a:ea typeface="Assistant ExtraLight"/>
              <a:cs typeface="Assistant ExtraLight"/>
              <a:sym typeface="Assistant ExtraLight"/>
            </a:endParaRPr>
          </a:p>
          <a:p>
            <a:pPr marL="0" lvl="0" indent="0" algn="ctr" rtl="0">
              <a:lnSpc>
                <a:spcPct val="100000"/>
              </a:lnSpc>
              <a:spcBef>
                <a:spcPts val="0"/>
              </a:spcBef>
              <a:spcAft>
                <a:spcPts val="0"/>
              </a:spcAft>
              <a:buNone/>
            </a:pPr>
            <a:r>
              <a:rPr lang="en" sz="3800" b="1">
                <a:solidFill>
                  <a:srgbClr val="CC0000"/>
                </a:solidFill>
                <a:latin typeface="Assistant"/>
                <a:ea typeface="Assistant"/>
                <a:cs typeface="Assistant"/>
                <a:sym typeface="Assistant"/>
              </a:rPr>
              <a:t>BIG-O NOTATION</a:t>
            </a:r>
            <a:endParaRPr sz="3400" b="1">
              <a:solidFill>
                <a:srgbClr val="CC0000"/>
              </a:solidFill>
            </a:endParaRPr>
          </a:p>
        </p:txBody>
      </p:sp>
      <p:grpSp>
        <p:nvGrpSpPr>
          <p:cNvPr id="782" name="Google Shape;782;p75"/>
          <p:cNvGrpSpPr/>
          <p:nvPr/>
        </p:nvGrpSpPr>
        <p:grpSpPr>
          <a:xfrm>
            <a:off x="677550" y="3484575"/>
            <a:ext cx="7729200" cy="1346400"/>
            <a:chOff x="707400" y="3267725"/>
            <a:chExt cx="7729200" cy="1346400"/>
          </a:xfrm>
        </p:grpSpPr>
        <p:sp>
          <p:nvSpPr>
            <p:cNvPr id="783" name="Google Shape;783;p75"/>
            <p:cNvSpPr/>
            <p:nvPr/>
          </p:nvSpPr>
          <p:spPr>
            <a:xfrm>
              <a:off x="707400" y="3267725"/>
              <a:ext cx="7729200" cy="1346400"/>
            </a:xfrm>
            <a:prstGeom prst="ribbon2">
              <a:avLst>
                <a:gd name="adj1" fmla="val 14100"/>
                <a:gd name="adj2" fmla="val 72144"/>
              </a:avLst>
            </a:prstGeom>
            <a:solidFill>
              <a:srgbClr val="FFFFFF"/>
            </a:solidFill>
            <a:ln w="9525" cap="flat" cmpd="sng">
              <a:solidFill>
                <a:srgbClr val="B7B7B7"/>
              </a:solidFill>
              <a:prstDash val="solid"/>
              <a:round/>
              <a:headEnd type="none" w="sm" len="sm"/>
              <a:tailEnd type="none" w="sm" len="sm"/>
            </a:ln>
            <a:effectLst>
              <a:outerShdw blurRad="542925" dist="152400" dir="414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1600" i="1" dirty="0">
                  <a:latin typeface="Assistant"/>
                  <a:ea typeface="Assistant"/>
                  <a:cs typeface="Assistant"/>
                  <a:sym typeface="Assistant"/>
                </a:rPr>
                <a:t>THE POINT OF ASYMPTOTIC NOTATION</a:t>
              </a:r>
              <a:endParaRPr sz="1300" i="1" dirty="0">
                <a:latin typeface="Assistant"/>
                <a:ea typeface="Assistant"/>
                <a:cs typeface="Assistant"/>
                <a:sym typeface="Assistant"/>
              </a:endParaRPr>
            </a:p>
            <a:p>
              <a:pPr marL="0" marR="0" lvl="0" indent="0" algn="ctr" rtl="0">
                <a:spcBef>
                  <a:spcPts val="1000"/>
                </a:spcBef>
                <a:spcAft>
                  <a:spcPts val="0"/>
                </a:spcAft>
                <a:buNone/>
              </a:pPr>
              <a:r>
                <a:rPr lang="en" sz="1900" b="1" dirty="0">
                  <a:solidFill>
                    <a:schemeClr val="accent5"/>
                  </a:solidFill>
                  <a:latin typeface="Assistant"/>
                  <a:ea typeface="Assistant"/>
                  <a:cs typeface="Assistant"/>
                  <a:sym typeface="Assistant"/>
                </a:rPr>
                <a:t>suppress constant factors and lower-order terms</a:t>
              </a:r>
              <a:endParaRPr sz="1900" b="1" dirty="0">
                <a:solidFill>
                  <a:schemeClr val="accent5"/>
                </a:solidFill>
                <a:latin typeface="Assistant"/>
                <a:ea typeface="Assistant"/>
                <a:cs typeface="Assistant"/>
                <a:sym typeface="Assistant"/>
              </a:endParaRPr>
            </a:p>
          </p:txBody>
        </p:sp>
        <p:sp>
          <p:nvSpPr>
            <p:cNvPr id="784" name="Google Shape;784;p75"/>
            <p:cNvSpPr txBox="1"/>
            <p:nvPr/>
          </p:nvSpPr>
          <p:spPr>
            <a:xfrm>
              <a:off x="2746275" y="4092425"/>
              <a:ext cx="21834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too system dependent</a:t>
              </a:r>
              <a:endParaRPr i="1">
                <a:solidFill>
                  <a:srgbClr val="999999"/>
                </a:solidFill>
                <a:latin typeface="Assistant"/>
                <a:ea typeface="Assistant"/>
                <a:cs typeface="Assistant"/>
                <a:sym typeface="Assistant"/>
              </a:endParaRPr>
            </a:p>
          </p:txBody>
        </p:sp>
        <p:sp>
          <p:nvSpPr>
            <p:cNvPr id="785" name="Google Shape;785;p75"/>
            <p:cNvSpPr txBox="1"/>
            <p:nvPr/>
          </p:nvSpPr>
          <p:spPr>
            <a:xfrm>
              <a:off x="4913278" y="4092425"/>
              <a:ext cx="24804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irrelevant for large inputs</a:t>
              </a:r>
              <a:endParaRPr i="1">
                <a:solidFill>
                  <a:srgbClr val="999999"/>
                </a:solidFill>
                <a:latin typeface="Assistant"/>
                <a:ea typeface="Assistant"/>
                <a:cs typeface="Assistant"/>
                <a:sym typeface="Assistant"/>
              </a:endParaRPr>
            </a:p>
          </p:txBody>
        </p:sp>
        <p:sp>
          <p:nvSpPr>
            <p:cNvPr id="786" name="Google Shape;786;p75"/>
            <p:cNvSpPr/>
            <p:nvPr/>
          </p:nvSpPr>
          <p:spPr>
            <a:xfrm rot="-5400000">
              <a:off x="3775200" y="3200550"/>
              <a:ext cx="166800" cy="1758000"/>
            </a:xfrm>
            <a:prstGeom prst="leftBrace">
              <a:avLst>
                <a:gd name="adj1" fmla="val 50000"/>
                <a:gd name="adj2" fmla="val 50000"/>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5"/>
            <p:cNvSpPr/>
            <p:nvPr/>
          </p:nvSpPr>
          <p:spPr>
            <a:xfrm rot="-5400000">
              <a:off x="6066775" y="3103350"/>
              <a:ext cx="166800" cy="1952400"/>
            </a:xfrm>
            <a:prstGeom prst="leftBrace">
              <a:avLst>
                <a:gd name="adj1" fmla="val 50000"/>
                <a:gd name="adj2" fmla="val 50000"/>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 name="Google Shape;788;p75"/>
          <p:cNvSpPr txBox="1"/>
          <p:nvPr/>
        </p:nvSpPr>
        <p:spPr>
          <a:xfrm>
            <a:off x="7616125" y="1398475"/>
            <a:ext cx="1393800" cy="70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“big-oh of n squared”</a:t>
            </a:r>
            <a:endParaRPr i="1">
              <a:solidFill>
                <a:srgbClr val="999999"/>
              </a:solidFill>
              <a:latin typeface="Assistant"/>
              <a:ea typeface="Assistant"/>
              <a:cs typeface="Assistant"/>
              <a:sym typeface="Assistant"/>
            </a:endParaRPr>
          </a:p>
        </p:txBody>
      </p:sp>
      <p:sp>
        <p:nvSpPr>
          <p:cNvPr id="789" name="Google Shape;789;p75"/>
          <p:cNvSpPr txBox="1"/>
          <p:nvPr/>
        </p:nvSpPr>
        <p:spPr>
          <a:xfrm>
            <a:off x="7750200" y="2099650"/>
            <a:ext cx="1393800" cy="70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“Oh of n squared”</a:t>
            </a:r>
            <a:endParaRPr i="1">
              <a:solidFill>
                <a:srgbClr val="999999"/>
              </a:solidFill>
              <a:latin typeface="Assistant"/>
              <a:ea typeface="Assistant"/>
              <a:cs typeface="Assistant"/>
              <a:sym typeface="Assistant"/>
            </a:endParaRPr>
          </a:p>
        </p:txBody>
      </p:sp>
      <p:cxnSp>
        <p:nvCxnSpPr>
          <p:cNvPr id="790" name="Google Shape;790;p75"/>
          <p:cNvCxnSpPr/>
          <p:nvPr/>
        </p:nvCxnSpPr>
        <p:spPr>
          <a:xfrm flipH="1">
            <a:off x="7426450" y="1856925"/>
            <a:ext cx="469800" cy="542100"/>
          </a:xfrm>
          <a:prstGeom prst="straightConnector1">
            <a:avLst/>
          </a:prstGeom>
          <a:noFill/>
          <a:ln w="9525" cap="flat" cmpd="sng">
            <a:solidFill>
              <a:srgbClr val="B7B7B7"/>
            </a:solidFill>
            <a:prstDash val="solid"/>
            <a:round/>
            <a:headEnd type="none" w="med" len="med"/>
            <a:tailEnd type="triangle" w="med" len="med"/>
          </a:ln>
        </p:spPr>
      </p:cxnSp>
      <p:cxnSp>
        <p:nvCxnSpPr>
          <p:cNvPr id="791" name="Google Shape;791;p75"/>
          <p:cNvCxnSpPr/>
          <p:nvPr/>
        </p:nvCxnSpPr>
        <p:spPr>
          <a:xfrm flipH="1">
            <a:off x="7507600" y="2462325"/>
            <a:ext cx="578400" cy="63300"/>
          </a:xfrm>
          <a:prstGeom prst="straightConnector1">
            <a:avLst/>
          </a:prstGeom>
          <a:noFill/>
          <a:ln w="9525" cap="flat" cmpd="sng">
            <a:solidFill>
              <a:srgbClr val="B7B7B7"/>
            </a:solidFill>
            <a:prstDash val="solid"/>
            <a:round/>
            <a:headEnd type="none" w="med" len="med"/>
            <a:tailEnd type="triangle" w="med" len="med"/>
          </a:ln>
        </p:spPr>
      </p:cxnSp>
      <p:sp>
        <p:nvSpPr>
          <p:cNvPr id="792" name="Google Shape;792;p75"/>
          <p:cNvSpPr txBox="1"/>
          <p:nvPr/>
        </p:nvSpPr>
        <p:spPr>
          <a:xfrm>
            <a:off x="8126400" y="1856925"/>
            <a:ext cx="705900" cy="39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i="1">
                <a:solidFill>
                  <a:srgbClr val="999999"/>
                </a:solidFill>
                <a:latin typeface="Assistant"/>
                <a:ea typeface="Assistant"/>
                <a:cs typeface="Assistant"/>
                <a:sym typeface="Assistant"/>
              </a:rPr>
              <a:t>or</a:t>
            </a:r>
            <a:endParaRPr sz="1000" i="1">
              <a:solidFill>
                <a:srgbClr val="999999"/>
              </a:solidFill>
              <a:latin typeface="Assistant"/>
              <a:ea typeface="Assistant"/>
              <a:cs typeface="Assistant"/>
              <a:sym typeface="Assistan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76"/>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ASYMPTOTIC ANALYSIS (High Level Idea)</a:t>
            </a:r>
            <a:endParaRPr sz="3600">
              <a:solidFill>
                <a:schemeClr val="accent5"/>
              </a:solidFill>
              <a:latin typeface="Lato Light"/>
              <a:ea typeface="Lato Light"/>
              <a:cs typeface="Lato Light"/>
              <a:sym typeface="Lato Light"/>
            </a:endParaRPr>
          </a:p>
        </p:txBody>
      </p:sp>
      <p:sp>
        <p:nvSpPr>
          <p:cNvPr id="826" name="Google Shape;826;p76"/>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grpSp>
        <p:nvGrpSpPr>
          <p:cNvPr id="799" name="Google Shape;799;p76"/>
          <p:cNvGrpSpPr/>
          <p:nvPr/>
        </p:nvGrpSpPr>
        <p:grpSpPr>
          <a:xfrm>
            <a:off x="707400" y="1238625"/>
            <a:ext cx="7729200" cy="1346400"/>
            <a:chOff x="707400" y="3267725"/>
            <a:chExt cx="7729200" cy="1346400"/>
          </a:xfrm>
        </p:grpSpPr>
        <p:sp>
          <p:nvSpPr>
            <p:cNvPr id="800" name="Google Shape;800;p76"/>
            <p:cNvSpPr/>
            <p:nvPr/>
          </p:nvSpPr>
          <p:spPr>
            <a:xfrm>
              <a:off x="707400" y="3267725"/>
              <a:ext cx="7729200" cy="1346400"/>
            </a:xfrm>
            <a:prstGeom prst="ribbon2">
              <a:avLst>
                <a:gd name="adj1" fmla="val 14100"/>
                <a:gd name="adj2" fmla="val 72144"/>
              </a:avLst>
            </a:prstGeom>
            <a:solidFill>
              <a:srgbClr val="FFFFFF"/>
            </a:solidFill>
            <a:ln w="9525" cap="flat" cmpd="sng">
              <a:solidFill>
                <a:srgbClr val="B7B7B7"/>
              </a:solidFill>
              <a:prstDash val="solid"/>
              <a:round/>
              <a:headEnd type="none" w="sm" len="sm"/>
              <a:tailEnd type="none" w="sm" len="sm"/>
            </a:ln>
            <a:effectLst>
              <a:outerShdw blurRad="542925" dist="152400" dir="414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1600" i="1">
                  <a:latin typeface="Assistant"/>
                  <a:ea typeface="Assistant"/>
                  <a:cs typeface="Assistant"/>
                  <a:sym typeface="Assistant"/>
                </a:rPr>
                <a:t>THE POINT OF ASYMPTOTIC NOTATION</a:t>
              </a:r>
              <a:endParaRPr sz="1300" i="1">
                <a:latin typeface="Assistant"/>
                <a:ea typeface="Assistant"/>
                <a:cs typeface="Assistant"/>
                <a:sym typeface="Assistant"/>
              </a:endParaRPr>
            </a:p>
            <a:p>
              <a:pPr marL="0" marR="0" lvl="0" indent="0" algn="ctr" rtl="0">
                <a:spcBef>
                  <a:spcPts val="1000"/>
                </a:spcBef>
                <a:spcAft>
                  <a:spcPts val="0"/>
                </a:spcAft>
                <a:buNone/>
              </a:pPr>
              <a:r>
                <a:rPr lang="en" sz="1900" b="1">
                  <a:solidFill>
                    <a:schemeClr val="accent5"/>
                  </a:solidFill>
                  <a:latin typeface="Assistant"/>
                  <a:ea typeface="Assistant"/>
                  <a:cs typeface="Assistant"/>
                  <a:sym typeface="Assistant"/>
                </a:rPr>
                <a:t>suppress constant factors and lower-order terms</a:t>
              </a:r>
              <a:endParaRPr sz="1900" b="1">
                <a:solidFill>
                  <a:schemeClr val="accent5"/>
                </a:solidFill>
                <a:latin typeface="Assistant"/>
                <a:ea typeface="Assistant"/>
                <a:cs typeface="Assistant"/>
                <a:sym typeface="Assistant"/>
              </a:endParaRPr>
            </a:p>
          </p:txBody>
        </p:sp>
        <p:sp>
          <p:nvSpPr>
            <p:cNvPr id="801" name="Google Shape;801;p76"/>
            <p:cNvSpPr txBox="1"/>
            <p:nvPr/>
          </p:nvSpPr>
          <p:spPr>
            <a:xfrm>
              <a:off x="2746275" y="4092425"/>
              <a:ext cx="21834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too system dependent</a:t>
              </a:r>
              <a:endParaRPr i="1">
                <a:solidFill>
                  <a:srgbClr val="999999"/>
                </a:solidFill>
                <a:latin typeface="Assistant"/>
                <a:ea typeface="Assistant"/>
                <a:cs typeface="Assistant"/>
                <a:sym typeface="Assistant"/>
              </a:endParaRPr>
            </a:p>
          </p:txBody>
        </p:sp>
        <p:sp>
          <p:nvSpPr>
            <p:cNvPr id="802" name="Google Shape;802;p76"/>
            <p:cNvSpPr txBox="1"/>
            <p:nvPr/>
          </p:nvSpPr>
          <p:spPr>
            <a:xfrm>
              <a:off x="4913278" y="4092425"/>
              <a:ext cx="24804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irrelevant for large inputs</a:t>
              </a:r>
              <a:endParaRPr i="1">
                <a:solidFill>
                  <a:srgbClr val="999999"/>
                </a:solidFill>
                <a:latin typeface="Assistant"/>
                <a:ea typeface="Assistant"/>
                <a:cs typeface="Assistant"/>
                <a:sym typeface="Assistant"/>
              </a:endParaRPr>
            </a:p>
          </p:txBody>
        </p:sp>
        <p:sp>
          <p:nvSpPr>
            <p:cNvPr id="803" name="Google Shape;803;p76"/>
            <p:cNvSpPr/>
            <p:nvPr/>
          </p:nvSpPr>
          <p:spPr>
            <a:xfrm rot="-5400000">
              <a:off x="3775200" y="3200550"/>
              <a:ext cx="166800" cy="1758000"/>
            </a:xfrm>
            <a:prstGeom prst="leftBrace">
              <a:avLst>
                <a:gd name="adj1" fmla="val 50000"/>
                <a:gd name="adj2" fmla="val 50000"/>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76"/>
            <p:cNvSpPr/>
            <p:nvPr/>
          </p:nvSpPr>
          <p:spPr>
            <a:xfrm rot="-5400000">
              <a:off x="6066775" y="3103350"/>
              <a:ext cx="166800" cy="1952400"/>
            </a:xfrm>
            <a:prstGeom prst="leftBrace">
              <a:avLst>
                <a:gd name="adj1" fmla="val 50000"/>
                <a:gd name="adj2" fmla="val 50000"/>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 name="Google Shape;805;p76"/>
          <p:cNvSpPr/>
          <p:nvPr/>
        </p:nvSpPr>
        <p:spPr>
          <a:xfrm>
            <a:off x="893700" y="2986375"/>
            <a:ext cx="2855400" cy="1643400"/>
          </a:xfrm>
          <a:prstGeom prst="corner">
            <a:avLst>
              <a:gd name="adj1" fmla="val 2191"/>
              <a:gd name="adj2" fmla="val 2547"/>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6"/>
          <p:cNvSpPr txBox="1"/>
          <p:nvPr/>
        </p:nvSpPr>
        <p:spPr>
          <a:xfrm rot="-5400000">
            <a:off x="-242700" y="3593300"/>
            <a:ext cx="1283100" cy="28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Assistant"/>
                <a:ea typeface="Assistant"/>
                <a:cs typeface="Assistant"/>
                <a:sym typeface="Assistant"/>
              </a:rPr>
              <a:t>Runtime (ms)</a:t>
            </a:r>
            <a:endParaRPr sz="1200">
              <a:latin typeface="Assistant"/>
              <a:ea typeface="Assistant"/>
              <a:cs typeface="Assistant"/>
              <a:sym typeface="Assistant"/>
            </a:endParaRPr>
          </a:p>
        </p:txBody>
      </p:sp>
      <p:sp>
        <p:nvSpPr>
          <p:cNvPr id="807" name="Google Shape;807;p76"/>
          <p:cNvSpPr txBox="1"/>
          <p:nvPr/>
        </p:nvSpPr>
        <p:spPr>
          <a:xfrm>
            <a:off x="507308" y="44179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808" name="Google Shape;808;p76"/>
          <p:cNvSpPr txBox="1"/>
          <p:nvPr/>
        </p:nvSpPr>
        <p:spPr>
          <a:xfrm>
            <a:off x="507312" y="412639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500</a:t>
            </a:r>
            <a:endParaRPr sz="1000">
              <a:latin typeface="Assistant"/>
              <a:ea typeface="Assistant"/>
              <a:cs typeface="Assistant"/>
              <a:sym typeface="Assistant"/>
            </a:endParaRPr>
          </a:p>
        </p:txBody>
      </p:sp>
      <p:sp>
        <p:nvSpPr>
          <p:cNvPr id="809" name="Google Shape;809;p76"/>
          <p:cNvSpPr txBox="1"/>
          <p:nvPr/>
        </p:nvSpPr>
        <p:spPr>
          <a:xfrm>
            <a:off x="400632" y="3837192"/>
            <a:ext cx="5316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1000</a:t>
            </a:r>
            <a:endParaRPr sz="1000">
              <a:latin typeface="Assistant"/>
              <a:ea typeface="Assistant"/>
              <a:cs typeface="Assistant"/>
              <a:sym typeface="Assistant"/>
            </a:endParaRPr>
          </a:p>
        </p:txBody>
      </p:sp>
      <p:sp>
        <p:nvSpPr>
          <p:cNvPr id="810" name="Google Shape;810;p76"/>
          <p:cNvSpPr txBox="1"/>
          <p:nvPr/>
        </p:nvSpPr>
        <p:spPr>
          <a:xfrm>
            <a:off x="292206" y="3547996"/>
            <a:ext cx="6399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1500</a:t>
            </a:r>
            <a:endParaRPr sz="1000">
              <a:latin typeface="Assistant"/>
              <a:ea typeface="Assistant"/>
              <a:cs typeface="Assistant"/>
              <a:sym typeface="Assistant"/>
            </a:endParaRPr>
          </a:p>
        </p:txBody>
      </p:sp>
      <p:sp>
        <p:nvSpPr>
          <p:cNvPr id="811" name="Google Shape;811;p76"/>
          <p:cNvSpPr txBox="1"/>
          <p:nvPr/>
        </p:nvSpPr>
        <p:spPr>
          <a:xfrm>
            <a:off x="292206" y="3229188"/>
            <a:ext cx="6399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2000</a:t>
            </a:r>
            <a:endParaRPr sz="1000">
              <a:latin typeface="Assistant"/>
              <a:ea typeface="Assistant"/>
              <a:cs typeface="Assistant"/>
              <a:sym typeface="Assistant"/>
            </a:endParaRPr>
          </a:p>
        </p:txBody>
      </p:sp>
      <p:sp>
        <p:nvSpPr>
          <p:cNvPr id="812" name="Google Shape;812;p76"/>
          <p:cNvSpPr txBox="1"/>
          <p:nvPr/>
        </p:nvSpPr>
        <p:spPr>
          <a:xfrm>
            <a:off x="292206" y="2939992"/>
            <a:ext cx="6399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2500</a:t>
            </a:r>
            <a:endParaRPr sz="1000">
              <a:latin typeface="Assistant"/>
              <a:ea typeface="Assistant"/>
              <a:cs typeface="Assistant"/>
              <a:sym typeface="Assistant"/>
            </a:endParaRPr>
          </a:p>
        </p:txBody>
      </p:sp>
      <p:sp>
        <p:nvSpPr>
          <p:cNvPr id="813" name="Google Shape;813;p76"/>
          <p:cNvSpPr txBox="1"/>
          <p:nvPr/>
        </p:nvSpPr>
        <p:spPr>
          <a:xfrm>
            <a:off x="6597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814" name="Google Shape;814;p76"/>
          <p:cNvSpPr txBox="1"/>
          <p:nvPr/>
        </p:nvSpPr>
        <p:spPr>
          <a:xfrm>
            <a:off x="10845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100</a:t>
            </a:r>
            <a:endParaRPr sz="1000">
              <a:latin typeface="Assistant"/>
              <a:ea typeface="Assistant"/>
              <a:cs typeface="Assistant"/>
              <a:sym typeface="Assistant"/>
            </a:endParaRPr>
          </a:p>
        </p:txBody>
      </p:sp>
      <p:sp>
        <p:nvSpPr>
          <p:cNvPr id="815" name="Google Shape;815;p76"/>
          <p:cNvSpPr txBox="1"/>
          <p:nvPr/>
        </p:nvSpPr>
        <p:spPr>
          <a:xfrm>
            <a:off x="15093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200</a:t>
            </a:r>
            <a:endParaRPr sz="1000">
              <a:latin typeface="Assistant"/>
              <a:ea typeface="Assistant"/>
              <a:cs typeface="Assistant"/>
              <a:sym typeface="Assistant"/>
            </a:endParaRPr>
          </a:p>
        </p:txBody>
      </p:sp>
      <p:sp>
        <p:nvSpPr>
          <p:cNvPr id="816" name="Google Shape;816;p76"/>
          <p:cNvSpPr txBox="1"/>
          <p:nvPr/>
        </p:nvSpPr>
        <p:spPr>
          <a:xfrm>
            <a:off x="19341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300</a:t>
            </a:r>
            <a:endParaRPr sz="1000">
              <a:latin typeface="Assistant"/>
              <a:ea typeface="Assistant"/>
              <a:cs typeface="Assistant"/>
              <a:sym typeface="Assistant"/>
            </a:endParaRPr>
          </a:p>
        </p:txBody>
      </p:sp>
      <p:sp>
        <p:nvSpPr>
          <p:cNvPr id="817" name="Google Shape;817;p76"/>
          <p:cNvSpPr txBox="1"/>
          <p:nvPr/>
        </p:nvSpPr>
        <p:spPr>
          <a:xfrm>
            <a:off x="23589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400</a:t>
            </a:r>
            <a:endParaRPr sz="1000">
              <a:latin typeface="Assistant"/>
              <a:ea typeface="Assistant"/>
              <a:cs typeface="Assistant"/>
              <a:sym typeface="Assistant"/>
            </a:endParaRPr>
          </a:p>
        </p:txBody>
      </p:sp>
      <p:sp>
        <p:nvSpPr>
          <p:cNvPr id="818" name="Google Shape;818;p76"/>
          <p:cNvSpPr txBox="1"/>
          <p:nvPr/>
        </p:nvSpPr>
        <p:spPr>
          <a:xfrm>
            <a:off x="27837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500</a:t>
            </a:r>
            <a:endParaRPr sz="1000">
              <a:latin typeface="Assistant"/>
              <a:ea typeface="Assistant"/>
              <a:cs typeface="Assistant"/>
              <a:sym typeface="Assistant"/>
            </a:endParaRPr>
          </a:p>
        </p:txBody>
      </p:sp>
      <p:sp>
        <p:nvSpPr>
          <p:cNvPr id="819" name="Google Shape;819;p76"/>
          <p:cNvSpPr txBox="1"/>
          <p:nvPr/>
        </p:nvSpPr>
        <p:spPr>
          <a:xfrm>
            <a:off x="32085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600</a:t>
            </a:r>
            <a:endParaRPr sz="1000">
              <a:latin typeface="Assistant"/>
              <a:ea typeface="Assistant"/>
              <a:cs typeface="Assistant"/>
              <a:sym typeface="Assistant"/>
            </a:endParaRPr>
          </a:p>
        </p:txBody>
      </p:sp>
      <p:sp>
        <p:nvSpPr>
          <p:cNvPr id="820" name="Google Shape;820;p76"/>
          <p:cNvSpPr txBox="1"/>
          <p:nvPr/>
        </p:nvSpPr>
        <p:spPr>
          <a:xfrm>
            <a:off x="3876750" y="3837200"/>
            <a:ext cx="1390500" cy="4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8E7CC3"/>
                </a:solidFill>
                <a:latin typeface="Assistant"/>
                <a:ea typeface="Assistant"/>
                <a:cs typeface="Assistant"/>
                <a:sym typeface="Assistant"/>
              </a:rPr>
              <a:t>0.008n</a:t>
            </a:r>
            <a:r>
              <a:rPr lang="en" sz="1800" b="1" baseline="30000">
                <a:solidFill>
                  <a:srgbClr val="8E7CC3"/>
                </a:solidFill>
                <a:latin typeface="Assistant"/>
                <a:ea typeface="Assistant"/>
                <a:cs typeface="Assistant"/>
                <a:sym typeface="Assistant"/>
              </a:rPr>
              <a:t>2</a:t>
            </a:r>
            <a:endParaRPr sz="1800" b="1">
              <a:solidFill>
                <a:srgbClr val="8E7CC3"/>
              </a:solidFill>
              <a:latin typeface="Assistant"/>
              <a:ea typeface="Assistant"/>
              <a:cs typeface="Assistant"/>
              <a:sym typeface="Assistant"/>
            </a:endParaRPr>
          </a:p>
        </p:txBody>
      </p:sp>
      <p:sp>
        <p:nvSpPr>
          <p:cNvPr id="821" name="Google Shape;821;p76"/>
          <p:cNvSpPr txBox="1"/>
          <p:nvPr/>
        </p:nvSpPr>
        <p:spPr>
          <a:xfrm>
            <a:off x="1200875" y="2914100"/>
            <a:ext cx="1518000" cy="36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Assistant"/>
                <a:ea typeface="Assistant"/>
                <a:cs typeface="Assistant"/>
                <a:sym typeface="Assistant"/>
              </a:rPr>
              <a:t>when n is small...</a:t>
            </a:r>
            <a:endParaRPr i="1">
              <a:latin typeface="Assistant"/>
              <a:ea typeface="Assistant"/>
              <a:cs typeface="Assistant"/>
              <a:sym typeface="Assistant"/>
            </a:endParaRPr>
          </a:p>
        </p:txBody>
      </p:sp>
      <p:cxnSp>
        <p:nvCxnSpPr>
          <p:cNvPr id="822" name="Google Shape;822;p76"/>
          <p:cNvCxnSpPr/>
          <p:nvPr/>
        </p:nvCxnSpPr>
        <p:spPr>
          <a:xfrm rot="10800000">
            <a:off x="2791050" y="3862700"/>
            <a:ext cx="1314300" cy="198900"/>
          </a:xfrm>
          <a:prstGeom prst="straightConnector1">
            <a:avLst/>
          </a:prstGeom>
          <a:noFill/>
          <a:ln w="9525" cap="flat" cmpd="sng">
            <a:solidFill>
              <a:schemeClr val="dk2"/>
            </a:solidFill>
            <a:prstDash val="solid"/>
            <a:round/>
            <a:headEnd type="none" w="med" len="med"/>
            <a:tailEnd type="stealth" w="med" len="med"/>
          </a:ln>
        </p:spPr>
      </p:cxnSp>
      <p:cxnSp>
        <p:nvCxnSpPr>
          <p:cNvPr id="823" name="Google Shape;823;p76"/>
          <p:cNvCxnSpPr/>
          <p:nvPr/>
        </p:nvCxnSpPr>
        <p:spPr>
          <a:xfrm rot="10800000">
            <a:off x="3288100" y="3185150"/>
            <a:ext cx="759000" cy="225900"/>
          </a:xfrm>
          <a:prstGeom prst="straightConnector1">
            <a:avLst/>
          </a:prstGeom>
          <a:noFill/>
          <a:ln w="9525" cap="flat" cmpd="sng">
            <a:solidFill>
              <a:schemeClr val="dk2"/>
            </a:solidFill>
            <a:prstDash val="solid"/>
            <a:round/>
            <a:headEnd type="none" w="med" len="med"/>
            <a:tailEnd type="stealth" w="med" len="med"/>
          </a:ln>
        </p:spPr>
      </p:cxnSp>
      <p:sp>
        <p:nvSpPr>
          <p:cNvPr id="824" name="Google Shape;824;p76"/>
          <p:cNvSpPr txBox="1"/>
          <p:nvPr/>
        </p:nvSpPr>
        <p:spPr>
          <a:xfrm>
            <a:off x="1657150" y="4840100"/>
            <a:ext cx="1283100" cy="19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Assistant"/>
                <a:ea typeface="Assistant"/>
                <a:cs typeface="Assistant"/>
                <a:sym typeface="Assistant"/>
              </a:rPr>
              <a:t>n (input size)</a:t>
            </a:r>
            <a:endParaRPr>
              <a:latin typeface="Assistant"/>
              <a:ea typeface="Assistant"/>
              <a:cs typeface="Assistant"/>
              <a:sym typeface="Assistant"/>
            </a:endParaRPr>
          </a:p>
        </p:txBody>
      </p:sp>
      <p:sp>
        <p:nvSpPr>
          <p:cNvPr id="825" name="Google Shape;825;p76"/>
          <p:cNvSpPr/>
          <p:nvPr/>
        </p:nvSpPr>
        <p:spPr>
          <a:xfrm>
            <a:off x="911750" y="3158050"/>
            <a:ext cx="2728750" cy="1427625"/>
          </a:xfrm>
          <a:custGeom>
            <a:avLst/>
            <a:gdLst/>
            <a:ahLst/>
            <a:cxnLst/>
            <a:rect l="l" t="t" r="r" b="b"/>
            <a:pathLst>
              <a:path w="109150" h="57105" extrusionOk="0">
                <a:moveTo>
                  <a:pt x="0" y="57105"/>
                </a:moveTo>
                <a:cubicBezTo>
                  <a:pt x="3675" y="56744"/>
                  <a:pt x="13373" y="57286"/>
                  <a:pt x="22047" y="54937"/>
                </a:cubicBezTo>
                <a:cubicBezTo>
                  <a:pt x="30721" y="52588"/>
                  <a:pt x="42528" y="48010"/>
                  <a:pt x="52045" y="43010"/>
                </a:cubicBezTo>
                <a:cubicBezTo>
                  <a:pt x="61562" y="38010"/>
                  <a:pt x="69634" y="32107"/>
                  <a:pt x="79151" y="24939"/>
                </a:cubicBezTo>
                <a:cubicBezTo>
                  <a:pt x="88669" y="17771"/>
                  <a:pt x="104150" y="4157"/>
                  <a:pt x="109150" y="0"/>
                </a:cubicBezTo>
              </a:path>
            </a:pathLst>
          </a:custGeom>
          <a:noFill/>
          <a:ln w="19050" cap="flat" cmpd="sng">
            <a:solidFill>
              <a:srgbClr val="8E7CC3"/>
            </a:solidFill>
            <a:prstDash val="dash"/>
            <a:round/>
            <a:headEnd type="none" w="med" len="med"/>
            <a:tailEnd type="none" w="med" len="med"/>
          </a:ln>
        </p:spPr>
      </p:sp>
      <p:sp>
        <p:nvSpPr>
          <p:cNvPr id="827" name="Google Shape;827;p76"/>
          <p:cNvSpPr/>
          <p:nvPr/>
        </p:nvSpPr>
        <p:spPr>
          <a:xfrm>
            <a:off x="938850" y="3031554"/>
            <a:ext cx="2493825" cy="1409550"/>
          </a:xfrm>
          <a:custGeom>
            <a:avLst/>
            <a:gdLst/>
            <a:ahLst/>
            <a:cxnLst/>
            <a:rect l="l" t="t" r="r" b="b"/>
            <a:pathLst>
              <a:path w="99753" h="56382" extrusionOk="0">
                <a:moveTo>
                  <a:pt x="0" y="56382"/>
                </a:moveTo>
                <a:cubicBezTo>
                  <a:pt x="3193" y="55539"/>
                  <a:pt x="10783" y="54756"/>
                  <a:pt x="19156" y="51322"/>
                </a:cubicBezTo>
                <a:cubicBezTo>
                  <a:pt x="27529" y="47889"/>
                  <a:pt x="40540" y="41383"/>
                  <a:pt x="50238" y="35781"/>
                </a:cubicBezTo>
                <a:cubicBezTo>
                  <a:pt x="59936" y="30179"/>
                  <a:pt x="69093" y="23674"/>
                  <a:pt x="77345" y="17710"/>
                </a:cubicBezTo>
                <a:cubicBezTo>
                  <a:pt x="85598" y="11747"/>
                  <a:pt x="96018" y="2952"/>
                  <a:pt x="99753" y="0"/>
                </a:cubicBezTo>
              </a:path>
            </a:pathLst>
          </a:custGeom>
          <a:noFill/>
          <a:ln w="19050" cap="flat" cmpd="sng">
            <a:solidFill>
              <a:schemeClr val="accent4"/>
            </a:solidFill>
            <a:prstDash val="solid"/>
            <a:round/>
            <a:headEnd type="none" w="med" len="med"/>
            <a:tailEnd type="none" w="med" len="med"/>
          </a:ln>
        </p:spPr>
      </p:sp>
      <p:sp>
        <p:nvSpPr>
          <p:cNvPr id="828" name="Google Shape;828;p76"/>
          <p:cNvSpPr txBox="1"/>
          <p:nvPr/>
        </p:nvSpPr>
        <p:spPr>
          <a:xfrm>
            <a:off x="3596550" y="3353288"/>
            <a:ext cx="1950900" cy="4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E69138"/>
                </a:solidFill>
                <a:latin typeface="Assistant"/>
                <a:ea typeface="Assistant"/>
                <a:cs typeface="Assistant"/>
                <a:sym typeface="Assistant"/>
              </a:rPr>
              <a:t>0.1n</a:t>
            </a:r>
            <a:r>
              <a:rPr lang="en" sz="1800" b="1" baseline="30000">
                <a:solidFill>
                  <a:srgbClr val="E69138"/>
                </a:solidFill>
                <a:latin typeface="Assistant"/>
                <a:ea typeface="Assistant"/>
                <a:cs typeface="Assistant"/>
                <a:sym typeface="Assistant"/>
              </a:rPr>
              <a:t>1.6 </a:t>
            </a:r>
            <a:r>
              <a:rPr lang="en" sz="1800" b="1">
                <a:solidFill>
                  <a:srgbClr val="E69138"/>
                </a:solidFill>
                <a:latin typeface="Assistant"/>
                <a:ea typeface="Assistant"/>
                <a:cs typeface="Assistant"/>
                <a:sym typeface="Assistant"/>
              </a:rPr>
              <a:t>+ 300</a:t>
            </a:r>
            <a:endParaRPr sz="1800" b="1">
              <a:solidFill>
                <a:srgbClr val="E69138"/>
              </a:solidFill>
              <a:latin typeface="Assistant"/>
              <a:ea typeface="Assistant"/>
              <a:cs typeface="Assistant"/>
              <a:sym typeface="Assistan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77"/>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ASYMPTOTIC ANALYSIS (High Level Idea)</a:t>
            </a:r>
            <a:endParaRPr sz="3600">
              <a:solidFill>
                <a:schemeClr val="accent5"/>
              </a:solidFill>
              <a:latin typeface="Lato Light"/>
              <a:ea typeface="Lato Light"/>
              <a:cs typeface="Lato Light"/>
              <a:sym typeface="Lato Light"/>
            </a:endParaRPr>
          </a:p>
        </p:txBody>
      </p:sp>
      <p:sp>
        <p:nvSpPr>
          <p:cNvPr id="860" name="Google Shape;860;p77"/>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grpSp>
        <p:nvGrpSpPr>
          <p:cNvPr id="834" name="Google Shape;834;p77"/>
          <p:cNvGrpSpPr/>
          <p:nvPr/>
        </p:nvGrpSpPr>
        <p:grpSpPr>
          <a:xfrm>
            <a:off x="707400" y="1238625"/>
            <a:ext cx="7729200" cy="1346400"/>
            <a:chOff x="707400" y="3267725"/>
            <a:chExt cx="7729200" cy="1346400"/>
          </a:xfrm>
        </p:grpSpPr>
        <p:sp>
          <p:nvSpPr>
            <p:cNvPr id="835" name="Google Shape;835;p77"/>
            <p:cNvSpPr/>
            <p:nvPr/>
          </p:nvSpPr>
          <p:spPr>
            <a:xfrm>
              <a:off x="707400" y="3267725"/>
              <a:ext cx="7729200" cy="1346400"/>
            </a:xfrm>
            <a:prstGeom prst="ribbon2">
              <a:avLst>
                <a:gd name="adj1" fmla="val 14100"/>
                <a:gd name="adj2" fmla="val 72144"/>
              </a:avLst>
            </a:prstGeom>
            <a:solidFill>
              <a:srgbClr val="FFFFFF"/>
            </a:solidFill>
            <a:ln w="9525" cap="flat" cmpd="sng">
              <a:solidFill>
                <a:srgbClr val="B7B7B7"/>
              </a:solidFill>
              <a:prstDash val="solid"/>
              <a:round/>
              <a:headEnd type="none" w="sm" len="sm"/>
              <a:tailEnd type="none" w="sm" len="sm"/>
            </a:ln>
            <a:effectLst>
              <a:outerShdw blurRad="542925" dist="152400" dir="414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1600" i="1">
                  <a:latin typeface="Assistant"/>
                  <a:ea typeface="Assistant"/>
                  <a:cs typeface="Assistant"/>
                  <a:sym typeface="Assistant"/>
                </a:rPr>
                <a:t>THE POINT OF ASYMPTOTIC NOTATION</a:t>
              </a:r>
              <a:endParaRPr sz="1300" i="1">
                <a:latin typeface="Assistant"/>
                <a:ea typeface="Assistant"/>
                <a:cs typeface="Assistant"/>
                <a:sym typeface="Assistant"/>
              </a:endParaRPr>
            </a:p>
            <a:p>
              <a:pPr marL="0" marR="0" lvl="0" indent="0" algn="ctr" rtl="0">
                <a:spcBef>
                  <a:spcPts val="1000"/>
                </a:spcBef>
                <a:spcAft>
                  <a:spcPts val="0"/>
                </a:spcAft>
                <a:buNone/>
              </a:pPr>
              <a:r>
                <a:rPr lang="en" sz="1900" b="1">
                  <a:solidFill>
                    <a:schemeClr val="accent5"/>
                  </a:solidFill>
                  <a:latin typeface="Assistant"/>
                  <a:ea typeface="Assistant"/>
                  <a:cs typeface="Assistant"/>
                  <a:sym typeface="Assistant"/>
                </a:rPr>
                <a:t>suppress constant factors and lower-order terms</a:t>
              </a:r>
              <a:endParaRPr sz="1900" b="1">
                <a:solidFill>
                  <a:schemeClr val="accent5"/>
                </a:solidFill>
                <a:latin typeface="Assistant"/>
                <a:ea typeface="Assistant"/>
                <a:cs typeface="Assistant"/>
                <a:sym typeface="Assistant"/>
              </a:endParaRPr>
            </a:p>
          </p:txBody>
        </p:sp>
        <p:sp>
          <p:nvSpPr>
            <p:cNvPr id="836" name="Google Shape;836;p77"/>
            <p:cNvSpPr txBox="1"/>
            <p:nvPr/>
          </p:nvSpPr>
          <p:spPr>
            <a:xfrm>
              <a:off x="2746275" y="4092425"/>
              <a:ext cx="21834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too system dependent</a:t>
              </a:r>
              <a:endParaRPr i="1">
                <a:solidFill>
                  <a:srgbClr val="999999"/>
                </a:solidFill>
                <a:latin typeface="Assistant"/>
                <a:ea typeface="Assistant"/>
                <a:cs typeface="Assistant"/>
                <a:sym typeface="Assistant"/>
              </a:endParaRPr>
            </a:p>
          </p:txBody>
        </p:sp>
        <p:sp>
          <p:nvSpPr>
            <p:cNvPr id="837" name="Google Shape;837;p77"/>
            <p:cNvSpPr txBox="1"/>
            <p:nvPr/>
          </p:nvSpPr>
          <p:spPr>
            <a:xfrm>
              <a:off x="4913278" y="4092425"/>
              <a:ext cx="24804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irrelevant for large inputs</a:t>
              </a:r>
              <a:endParaRPr i="1">
                <a:solidFill>
                  <a:srgbClr val="999999"/>
                </a:solidFill>
                <a:latin typeface="Assistant"/>
                <a:ea typeface="Assistant"/>
                <a:cs typeface="Assistant"/>
                <a:sym typeface="Assistant"/>
              </a:endParaRPr>
            </a:p>
          </p:txBody>
        </p:sp>
        <p:sp>
          <p:nvSpPr>
            <p:cNvPr id="838" name="Google Shape;838;p77"/>
            <p:cNvSpPr/>
            <p:nvPr/>
          </p:nvSpPr>
          <p:spPr>
            <a:xfrm rot="-5400000">
              <a:off x="3775200" y="3200550"/>
              <a:ext cx="166800" cy="1758000"/>
            </a:xfrm>
            <a:prstGeom prst="leftBrace">
              <a:avLst>
                <a:gd name="adj1" fmla="val 50000"/>
                <a:gd name="adj2" fmla="val 50000"/>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7"/>
            <p:cNvSpPr/>
            <p:nvPr/>
          </p:nvSpPr>
          <p:spPr>
            <a:xfrm rot="-5400000">
              <a:off x="6066775" y="3103350"/>
              <a:ext cx="166800" cy="1952400"/>
            </a:xfrm>
            <a:prstGeom prst="leftBrace">
              <a:avLst>
                <a:gd name="adj1" fmla="val 50000"/>
                <a:gd name="adj2" fmla="val 50000"/>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 name="Google Shape;840;p77"/>
          <p:cNvSpPr/>
          <p:nvPr/>
        </p:nvSpPr>
        <p:spPr>
          <a:xfrm>
            <a:off x="5982900" y="2966938"/>
            <a:ext cx="2855400" cy="1643400"/>
          </a:xfrm>
          <a:prstGeom prst="corner">
            <a:avLst>
              <a:gd name="adj1" fmla="val 2191"/>
              <a:gd name="adj2" fmla="val 2547"/>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7"/>
          <p:cNvSpPr txBox="1"/>
          <p:nvPr/>
        </p:nvSpPr>
        <p:spPr>
          <a:xfrm rot="-5400000">
            <a:off x="4846500" y="3573863"/>
            <a:ext cx="1283100" cy="28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Assistant"/>
                <a:ea typeface="Assistant"/>
                <a:cs typeface="Assistant"/>
                <a:sym typeface="Assistant"/>
              </a:rPr>
              <a:t>Runtime (ms)</a:t>
            </a:r>
            <a:endParaRPr sz="1200">
              <a:latin typeface="Assistant"/>
              <a:ea typeface="Assistant"/>
              <a:cs typeface="Assistant"/>
              <a:sym typeface="Assistant"/>
            </a:endParaRPr>
          </a:p>
        </p:txBody>
      </p:sp>
      <p:sp>
        <p:nvSpPr>
          <p:cNvPr id="842" name="Google Shape;842;p77"/>
          <p:cNvSpPr txBox="1"/>
          <p:nvPr/>
        </p:nvSpPr>
        <p:spPr>
          <a:xfrm>
            <a:off x="5596508" y="4398505"/>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843" name="Google Shape;843;p77"/>
          <p:cNvSpPr txBox="1"/>
          <p:nvPr/>
        </p:nvSpPr>
        <p:spPr>
          <a:xfrm>
            <a:off x="5520312" y="410695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10000</a:t>
            </a:r>
            <a:endParaRPr sz="800">
              <a:latin typeface="Assistant"/>
              <a:ea typeface="Assistant"/>
              <a:cs typeface="Assistant"/>
              <a:sym typeface="Assistant"/>
            </a:endParaRPr>
          </a:p>
        </p:txBody>
      </p:sp>
      <p:sp>
        <p:nvSpPr>
          <p:cNvPr id="844" name="Google Shape;844;p77"/>
          <p:cNvSpPr txBox="1"/>
          <p:nvPr/>
        </p:nvSpPr>
        <p:spPr>
          <a:xfrm>
            <a:off x="5413632" y="3817755"/>
            <a:ext cx="5316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20000</a:t>
            </a:r>
            <a:endParaRPr sz="800">
              <a:latin typeface="Assistant"/>
              <a:ea typeface="Assistant"/>
              <a:cs typeface="Assistant"/>
              <a:sym typeface="Assistant"/>
            </a:endParaRPr>
          </a:p>
        </p:txBody>
      </p:sp>
      <p:sp>
        <p:nvSpPr>
          <p:cNvPr id="845" name="Google Shape;845;p77"/>
          <p:cNvSpPr txBox="1"/>
          <p:nvPr/>
        </p:nvSpPr>
        <p:spPr>
          <a:xfrm>
            <a:off x="5305206" y="3528559"/>
            <a:ext cx="6399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30000</a:t>
            </a:r>
            <a:endParaRPr sz="800">
              <a:latin typeface="Assistant"/>
              <a:ea typeface="Assistant"/>
              <a:cs typeface="Assistant"/>
              <a:sym typeface="Assistant"/>
            </a:endParaRPr>
          </a:p>
        </p:txBody>
      </p:sp>
      <p:sp>
        <p:nvSpPr>
          <p:cNvPr id="846" name="Google Shape;846;p77"/>
          <p:cNvSpPr txBox="1"/>
          <p:nvPr/>
        </p:nvSpPr>
        <p:spPr>
          <a:xfrm>
            <a:off x="5305206" y="3209751"/>
            <a:ext cx="6399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40000</a:t>
            </a:r>
            <a:endParaRPr sz="800">
              <a:latin typeface="Assistant"/>
              <a:ea typeface="Assistant"/>
              <a:cs typeface="Assistant"/>
              <a:sym typeface="Assistant"/>
            </a:endParaRPr>
          </a:p>
        </p:txBody>
      </p:sp>
      <p:sp>
        <p:nvSpPr>
          <p:cNvPr id="847" name="Google Shape;847;p77"/>
          <p:cNvSpPr txBox="1"/>
          <p:nvPr/>
        </p:nvSpPr>
        <p:spPr>
          <a:xfrm>
            <a:off x="5305206" y="2920555"/>
            <a:ext cx="6399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50000</a:t>
            </a:r>
            <a:endParaRPr sz="800">
              <a:latin typeface="Assistant"/>
              <a:ea typeface="Assistant"/>
              <a:cs typeface="Assistant"/>
              <a:sym typeface="Assistant"/>
            </a:endParaRPr>
          </a:p>
        </p:txBody>
      </p:sp>
      <p:sp>
        <p:nvSpPr>
          <p:cNvPr id="848" name="Google Shape;848;p77"/>
          <p:cNvSpPr txBox="1"/>
          <p:nvPr/>
        </p:nvSpPr>
        <p:spPr>
          <a:xfrm>
            <a:off x="5748908" y="4550905"/>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849" name="Google Shape;849;p77"/>
          <p:cNvSpPr txBox="1"/>
          <p:nvPr/>
        </p:nvSpPr>
        <p:spPr>
          <a:xfrm>
            <a:off x="6173708" y="455090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1000</a:t>
            </a:r>
            <a:endParaRPr sz="1000">
              <a:latin typeface="Assistant"/>
              <a:ea typeface="Assistant"/>
              <a:cs typeface="Assistant"/>
              <a:sym typeface="Assistant"/>
            </a:endParaRPr>
          </a:p>
        </p:txBody>
      </p:sp>
      <p:sp>
        <p:nvSpPr>
          <p:cNvPr id="850" name="Google Shape;850;p77"/>
          <p:cNvSpPr txBox="1"/>
          <p:nvPr/>
        </p:nvSpPr>
        <p:spPr>
          <a:xfrm>
            <a:off x="6598508" y="455090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2000</a:t>
            </a:r>
            <a:endParaRPr sz="1000">
              <a:latin typeface="Assistant"/>
              <a:ea typeface="Assistant"/>
              <a:cs typeface="Assistant"/>
              <a:sym typeface="Assistant"/>
            </a:endParaRPr>
          </a:p>
        </p:txBody>
      </p:sp>
      <p:sp>
        <p:nvSpPr>
          <p:cNvPr id="851" name="Google Shape;851;p77"/>
          <p:cNvSpPr txBox="1"/>
          <p:nvPr/>
        </p:nvSpPr>
        <p:spPr>
          <a:xfrm>
            <a:off x="7023308" y="455090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3000</a:t>
            </a:r>
            <a:endParaRPr sz="1000">
              <a:latin typeface="Assistant"/>
              <a:ea typeface="Assistant"/>
              <a:cs typeface="Assistant"/>
              <a:sym typeface="Assistant"/>
            </a:endParaRPr>
          </a:p>
        </p:txBody>
      </p:sp>
      <p:sp>
        <p:nvSpPr>
          <p:cNvPr id="852" name="Google Shape;852;p77"/>
          <p:cNvSpPr txBox="1"/>
          <p:nvPr/>
        </p:nvSpPr>
        <p:spPr>
          <a:xfrm>
            <a:off x="7448108" y="455090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4000</a:t>
            </a:r>
            <a:endParaRPr sz="1000">
              <a:latin typeface="Assistant"/>
              <a:ea typeface="Assistant"/>
              <a:cs typeface="Assistant"/>
              <a:sym typeface="Assistant"/>
            </a:endParaRPr>
          </a:p>
        </p:txBody>
      </p:sp>
      <p:sp>
        <p:nvSpPr>
          <p:cNvPr id="853" name="Google Shape;853;p77"/>
          <p:cNvSpPr txBox="1"/>
          <p:nvPr/>
        </p:nvSpPr>
        <p:spPr>
          <a:xfrm>
            <a:off x="7147075" y="4090250"/>
            <a:ext cx="1635300" cy="36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Assistant"/>
                <a:ea typeface="Assistant"/>
                <a:cs typeface="Assistant"/>
                <a:sym typeface="Assistant"/>
              </a:rPr>
              <a:t>when n gets bigger!</a:t>
            </a:r>
            <a:endParaRPr i="1">
              <a:latin typeface="Assistant"/>
              <a:ea typeface="Assistant"/>
              <a:cs typeface="Assistant"/>
              <a:sym typeface="Assistant"/>
            </a:endParaRPr>
          </a:p>
        </p:txBody>
      </p:sp>
      <p:sp>
        <p:nvSpPr>
          <p:cNvPr id="854" name="Google Shape;854;p77"/>
          <p:cNvSpPr txBox="1"/>
          <p:nvPr/>
        </p:nvSpPr>
        <p:spPr>
          <a:xfrm>
            <a:off x="6796107" y="4840100"/>
            <a:ext cx="1283100" cy="19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Assistant"/>
                <a:ea typeface="Assistant"/>
                <a:cs typeface="Assistant"/>
                <a:sym typeface="Assistant"/>
              </a:rPr>
              <a:t>n (input size)</a:t>
            </a:r>
            <a:endParaRPr>
              <a:latin typeface="Assistant"/>
              <a:ea typeface="Assistant"/>
              <a:cs typeface="Assistant"/>
              <a:sym typeface="Assistant"/>
            </a:endParaRPr>
          </a:p>
        </p:txBody>
      </p:sp>
      <p:sp>
        <p:nvSpPr>
          <p:cNvPr id="855" name="Google Shape;855;p77"/>
          <p:cNvSpPr txBox="1"/>
          <p:nvPr/>
        </p:nvSpPr>
        <p:spPr>
          <a:xfrm>
            <a:off x="7864983" y="4550892"/>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5000</a:t>
            </a:r>
            <a:endParaRPr sz="1000">
              <a:latin typeface="Assistant"/>
              <a:ea typeface="Assistant"/>
              <a:cs typeface="Assistant"/>
              <a:sym typeface="Assistant"/>
            </a:endParaRPr>
          </a:p>
        </p:txBody>
      </p:sp>
      <p:sp>
        <p:nvSpPr>
          <p:cNvPr id="856" name="Google Shape;856;p77"/>
          <p:cNvSpPr txBox="1"/>
          <p:nvPr/>
        </p:nvSpPr>
        <p:spPr>
          <a:xfrm>
            <a:off x="8289783" y="4550892"/>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6000</a:t>
            </a:r>
            <a:endParaRPr sz="1000">
              <a:latin typeface="Assistant"/>
              <a:ea typeface="Assistant"/>
              <a:cs typeface="Assistant"/>
              <a:sym typeface="Assistant"/>
            </a:endParaRPr>
          </a:p>
        </p:txBody>
      </p:sp>
      <p:sp>
        <p:nvSpPr>
          <p:cNvPr id="857" name="Google Shape;857;p77"/>
          <p:cNvSpPr/>
          <p:nvPr/>
        </p:nvSpPr>
        <p:spPr>
          <a:xfrm>
            <a:off x="6025875" y="2868925"/>
            <a:ext cx="957775" cy="1716750"/>
          </a:xfrm>
          <a:custGeom>
            <a:avLst/>
            <a:gdLst/>
            <a:ahLst/>
            <a:cxnLst/>
            <a:rect l="l" t="t" r="r" b="b"/>
            <a:pathLst>
              <a:path w="38311" h="68670" extrusionOk="0">
                <a:moveTo>
                  <a:pt x="0" y="68670"/>
                </a:moveTo>
                <a:cubicBezTo>
                  <a:pt x="2651" y="67586"/>
                  <a:pt x="10783" y="67827"/>
                  <a:pt x="15903" y="62165"/>
                </a:cubicBezTo>
                <a:cubicBezTo>
                  <a:pt x="21023" y="56503"/>
                  <a:pt x="26986" y="45057"/>
                  <a:pt x="30721" y="34696"/>
                </a:cubicBezTo>
                <a:cubicBezTo>
                  <a:pt x="34456" y="24335"/>
                  <a:pt x="37046" y="5783"/>
                  <a:pt x="38311" y="0"/>
                </a:cubicBezTo>
              </a:path>
            </a:pathLst>
          </a:custGeom>
          <a:noFill/>
          <a:ln w="19050" cap="flat" cmpd="sng">
            <a:solidFill>
              <a:srgbClr val="8E7CC3"/>
            </a:solidFill>
            <a:prstDash val="dash"/>
            <a:round/>
            <a:headEnd type="none" w="med" len="med"/>
            <a:tailEnd type="none" w="med" len="med"/>
          </a:ln>
        </p:spPr>
      </p:sp>
      <p:cxnSp>
        <p:nvCxnSpPr>
          <p:cNvPr id="858" name="Google Shape;858;p77"/>
          <p:cNvCxnSpPr/>
          <p:nvPr/>
        </p:nvCxnSpPr>
        <p:spPr>
          <a:xfrm rot="10800000" flipH="1">
            <a:off x="5041000" y="3031625"/>
            <a:ext cx="2502900" cy="397500"/>
          </a:xfrm>
          <a:prstGeom prst="straightConnector1">
            <a:avLst/>
          </a:prstGeom>
          <a:noFill/>
          <a:ln w="9525" cap="flat" cmpd="sng">
            <a:solidFill>
              <a:schemeClr val="dk2"/>
            </a:solidFill>
            <a:prstDash val="solid"/>
            <a:round/>
            <a:headEnd type="none" w="med" len="med"/>
            <a:tailEnd type="stealth" w="med" len="med"/>
          </a:ln>
        </p:spPr>
      </p:cxnSp>
      <p:cxnSp>
        <p:nvCxnSpPr>
          <p:cNvPr id="859" name="Google Shape;859;p77"/>
          <p:cNvCxnSpPr/>
          <p:nvPr/>
        </p:nvCxnSpPr>
        <p:spPr>
          <a:xfrm rot="10800000" flipH="1">
            <a:off x="5013900" y="4016350"/>
            <a:ext cx="1626600" cy="54300"/>
          </a:xfrm>
          <a:prstGeom prst="straightConnector1">
            <a:avLst/>
          </a:prstGeom>
          <a:noFill/>
          <a:ln w="9525" cap="flat" cmpd="sng">
            <a:solidFill>
              <a:schemeClr val="dk2"/>
            </a:solidFill>
            <a:prstDash val="solid"/>
            <a:round/>
            <a:headEnd type="none" w="med" len="med"/>
            <a:tailEnd type="stealth" w="med" len="med"/>
          </a:ln>
        </p:spPr>
      </p:cxnSp>
      <p:sp>
        <p:nvSpPr>
          <p:cNvPr id="861" name="Google Shape;861;p77"/>
          <p:cNvSpPr/>
          <p:nvPr/>
        </p:nvSpPr>
        <p:spPr>
          <a:xfrm>
            <a:off x="893700" y="2986375"/>
            <a:ext cx="2855400" cy="1643400"/>
          </a:xfrm>
          <a:prstGeom prst="corner">
            <a:avLst>
              <a:gd name="adj1" fmla="val 2191"/>
              <a:gd name="adj2" fmla="val 2547"/>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7"/>
          <p:cNvSpPr txBox="1"/>
          <p:nvPr/>
        </p:nvSpPr>
        <p:spPr>
          <a:xfrm rot="-5400000">
            <a:off x="-242700" y="3593300"/>
            <a:ext cx="1283100" cy="28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Assistant"/>
                <a:ea typeface="Assistant"/>
                <a:cs typeface="Assistant"/>
                <a:sym typeface="Assistant"/>
              </a:rPr>
              <a:t>Runtime (ms)</a:t>
            </a:r>
            <a:endParaRPr sz="1200">
              <a:latin typeface="Assistant"/>
              <a:ea typeface="Assistant"/>
              <a:cs typeface="Assistant"/>
              <a:sym typeface="Assistant"/>
            </a:endParaRPr>
          </a:p>
        </p:txBody>
      </p:sp>
      <p:sp>
        <p:nvSpPr>
          <p:cNvPr id="863" name="Google Shape;863;p77"/>
          <p:cNvSpPr txBox="1"/>
          <p:nvPr/>
        </p:nvSpPr>
        <p:spPr>
          <a:xfrm>
            <a:off x="507308" y="44179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864" name="Google Shape;864;p77"/>
          <p:cNvSpPr txBox="1"/>
          <p:nvPr/>
        </p:nvSpPr>
        <p:spPr>
          <a:xfrm>
            <a:off x="507312" y="412639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500</a:t>
            </a:r>
            <a:endParaRPr sz="1000">
              <a:latin typeface="Assistant"/>
              <a:ea typeface="Assistant"/>
              <a:cs typeface="Assistant"/>
              <a:sym typeface="Assistant"/>
            </a:endParaRPr>
          </a:p>
        </p:txBody>
      </p:sp>
      <p:sp>
        <p:nvSpPr>
          <p:cNvPr id="865" name="Google Shape;865;p77"/>
          <p:cNvSpPr txBox="1"/>
          <p:nvPr/>
        </p:nvSpPr>
        <p:spPr>
          <a:xfrm>
            <a:off x="400632" y="3837192"/>
            <a:ext cx="5316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1000</a:t>
            </a:r>
            <a:endParaRPr sz="1000">
              <a:latin typeface="Assistant"/>
              <a:ea typeface="Assistant"/>
              <a:cs typeface="Assistant"/>
              <a:sym typeface="Assistant"/>
            </a:endParaRPr>
          </a:p>
        </p:txBody>
      </p:sp>
      <p:sp>
        <p:nvSpPr>
          <p:cNvPr id="866" name="Google Shape;866;p77"/>
          <p:cNvSpPr txBox="1"/>
          <p:nvPr/>
        </p:nvSpPr>
        <p:spPr>
          <a:xfrm>
            <a:off x="292206" y="3547996"/>
            <a:ext cx="6399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1500</a:t>
            </a:r>
            <a:endParaRPr sz="1000">
              <a:latin typeface="Assistant"/>
              <a:ea typeface="Assistant"/>
              <a:cs typeface="Assistant"/>
              <a:sym typeface="Assistant"/>
            </a:endParaRPr>
          </a:p>
        </p:txBody>
      </p:sp>
      <p:sp>
        <p:nvSpPr>
          <p:cNvPr id="867" name="Google Shape;867;p77"/>
          <p:cNvSpPr txBox="1"/>
          <p:nvPr/>
        </p:nvSpPr>
        <p:spPr>
          <a:xfrm>
            <a:off x="292206" y="3229188"/>
            <a:ext cx="6399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2000</a:t>
            </a:r>
            <a:endParaRPr sz="1000">
              <a:latin typeface="Assistant"/>
              <a:ea typeface="Assistant"/>
              <a:cs typeface="Assistant"/>
              <a:sym typeface="Assistant"/>
            </a:endParaRPr>
          </a:p>
        </p:txBody>
      </p:sp>
      <p:sp>
        <p:nvSpPr>
          <p:cNvPr id="868" name="Google Shape;868;p77"/>
          <p:cNvSpPr txBox="1"/>
          <p:nvPr/>
        </p:nvSpPr>
        <p:spPr>
          <a:xfrm>
            <a:off x="292206" y="2939992"/>
            <a:ext cx="6399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2500</a:t>
            </a:r>
            <a:endParaRPr sz="1000">
              <a:latin typeface="Assistant"/>
              <a:ea typeface="Assistant"/>
              <a:cs typeface="Assistant"/>
              <a:sym typeface="Assistant"/>
            </a:endParaRPr>
          </a:p>
        </p:txBody>
      </p:sp>
      <p:sp>
        <p:nvSpPr>
          <p:cNvPr id="869" name="Google Shape;869;p77"/>
          <p:cNvSpPr txBox="1"/>
          <p:nvPr/>
        </p:nvSpPr>
        <p:spPr>
          <a:xfrm>
            <a:off x="6597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870" name="Google Shape;870;p77"/>
          <p:cNvSpPr txBox="1"/>
          <p:nvPr/>
        </p:nvSpPr>
        <p:spPr>
          <a:xfrm>
            <a:off x="10845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100</a:t>
            </a:r>
            <a:endParaRPr sz="1000">
              <a:latin typeface="Assistant"/>
              <a:ea typeface="Assistant"/>
              <a:cs typeface="Assistant"/>
              <a:sym typeface="Assistant"/>
            </a:endParaRPr>
          </a:p>
        </p:txBody>
      </p:sp>
      <p:sp>
        <p:nvSpPr>
          <p:cNvPr id="871" name="Google Shape;871;p77"/>
          <p:cNvSpPr txBox="1"/>
          <p:nvPr/>
        </p:nvSpPr>
        <p:spPr>
          <a:xfrm>
            <a:off x="15093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200</a:t>
            </a:r>
            <a:endParaRPr sz="1000">
              <a:latin typeface="Assistant"/>
              <a:ea typeface="Assistant"/>
              <a:cs typeface="Assistant"/>
              <a:sym typeface="Assistant"/>
            </a:endParaRPr>
          </a:p>
        </p:txBody>
      </p:sp>
      <p:sp>
        <p:nvSpPr>
          <p:cNvPr id="872" name="Google Shape;872;p77"/>
          <p:cNvSpPr txBox="1"/>
          <p:nvPr/>
        </p:nvSpPr>
        <p:spPr>
          <a:xfrm>
            <a:off x="19341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300</a:t>
            </a:r>
            <a:endParaRPr sz="1000">
              <a:latin typeface="Assistant"/>
              <a:ea typeface="Assistant"/>
              <a:cs typeface="Assistant"/>
              <a:sym typeface="Assistant"/>
            </a:endParaRPr>
          </a:p>
        </p:txBody>
      </p:sp>
      <p:sp>
        <p:nvSpPr>
          <p:cNvPr id="873" name="Google Shape;873;p77"/>
          <p:cNvSpPr txBox="1"/>
          <p:nvPr/>
        </p:nvSpPr>
        <p:spPr>
          <a:xfrm>
            <a:off x="23589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400</a:t>
            </a:r>
            <a:endParaRPr sz="1000">
              <a:latin typeface="Assistant"/>
              <a:ea typeface="Assistant"/>
              <a:cs typeface="Assistant"/>
              <a:sym typeface="Assistant"/>
            </a:endParaRPr>
          </a:p>
        </p:txBody>
      </p:sp>
      <p:sp>
        <p:nvSpPr>
          <p:cNvPr id="874" name="Google Shape;874;p77"/>
          <p:cNvSpPr txBox="1"/>
          <p:nvPr/>
        </p:nvSpPr>
        <p:spPr>
          <a:xfrm>
            <a:off x="27837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500</a:t>
            </a:r>
            <a:endParaRPr sz="1000">
              <a:latin typeface="Assistant"/>
              <a:ea typeface="Assistant"/>
              <a:cs typeface="Assistant"/>
              <a:sym typeface="Assistant"/>
            </a:endParaRPr>
          </a:p>
        </p:txBody>
      </p:sp>
      <p:sp>
        <p:nvSpPr>
          <p:cNvPr id="875" name="Google Shape;875;p77"/>
          <p:cNvSpPr txBox="1"/>
          <p:nvPr/>
        </p:nvSpPr>
        <p:spPr>
          <a:xfrm>
            <a:off x="32085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600</a:t>
            </a:r>
            <a:endParaRPr sz="1000">
              <a:latin typeface="Assistant"/>
              <a:ea typeface="Assistant"/>
              <a:cs typeface="Assistant"/>
              <a:sym typeface="Assistant"/>
            </a:endParaRPr>
          </a:p>
        </p:txBody>
      </p:sp>
      <p:sp>
        <p:nvSpPr>
          <p:cNvPr id="876" name="Google Shape;876;p77"/>
          <p:cNvSpPr txBox="1"/>
          <p:nvPr/>
        </p:nvSpPr>
        <p:spPr>
          <a:xfrm>
            <a:off x="3876750" y="3837200"/>
            <a:ext cx="1390500" cy="4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8E7CC3"/>
                </a:solidFill>
                <a:latin typeface="Assistant"/>
                <a:ea typeface="Assistant"/>
                <a:cs typeface="Assistant"/>
                <a:sym typeface="Assistant"/>
              </a:rPr>
              <a:t>0.008n</a:t>
            </a:r>
            <a:r>
              <a:rPr lang="en" sz="1800" b="1" baseline="30000">
                <a:solidFill>
                  <a:srgbClr val="8E7CC3"/>
                </a:solidFill>
                <a:latin typeface="Assistant"/>
                <a:ea typeface="Assistant"/>
                <a:cs typeface="Assistant"/>
                <a:sym typeface="Assistant"/>
              </a:rPr>
              <a:t>2</a:t>
            </a:r>
            <a:endParaRPr sz="1800" b="1">
              <a:solidFill>
                <a:srgbClr val="8E7CC3"/>
              </a:solidFill>
              <a:latin typeface="Assistant"/>
              <a:ea typeface="Assistant"/>
              <a:cs typeface="Assistant"/>
              <a:sym typeface="Assistant"/>
            </a:endParaRPr>
          </a:p>
        </p:txBody>
      </p:sp>
      <p:sp>
        <p:nvSpPr>
          <p:cNvPr id="877" name="Google Shape;877;p77"/>
          <p:cNvSpPr txBox="1"/>
          <p:nvPr/>
        </p:nvSpPr>
        <p:spPr>
          <a:xfrm>
            <a:off x="1200875" y="2914100"/>
            <a:ext cx="1518000" cy="36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Assistant"/>
                <a:ea typeface="Assistant"/>
                <a:cs typeface="Assistant"/>
                <a:sym typeface="Assistant"/>
              </a:rPr>
              <a:t>when n is small...</a:t>
            </a:r>
            <a:endParaRPr i="1">
              <a:latin typeface="Assistant"/>
              <a:ea typeface="Assistant"/>
              <a:cs typeface="Assistant"/>
              <a:sym typeface="Assistant"/>
            </a:endParaRPr>
          </a:p>
        </p:txBody>
      </p:sp>
      <p:cxnSp>
        <p:nvCxnSpPr>
          <p:cNvPr id="878" name="Google Shape;878;p77"/>
          <p:cNvCxnSpPr/>
          <p:nvPr/>
        </p:nvCxnSpPr>
        <p:spPr>
          <a:xfrm rot="10800000">
            <a:off x="2791050" y="3862700"/>
            <a:ext cx="1314300" cy="198900"/>
          </a:xfrm>
          <a:prstGeom prst="straightConnector1">
            <a:avLst/>
          </a:prstGeom>
          <a:noFill/>
          <a:ln w="9525" cap="flat" cmpd="sng">
            <a:solidFill>
              <a:schemeClr val="dk2"/>
            </a:solidFill>
            <a:prstDash val="solid"/>
            <a:round/>
            <a:headEnd type="none" w="med" len="med"/>
            <a:tailEnd type="stealth" w="med" len="med"/>
          </a:ln>
        </p:spPr>
      </p:cxnSp>
      <p:cxnSp>
        <p:nvCxnSpPr>
          <p:cNvPr id="879" name="Google Shape;879;p77"/>
          <p:cNvCxnSpPr/>
          <p:nvPr/>
        </p:nvCxnSpPr>
        <p:spPr>
          <a:xfrm rot="10800000">
            <a:off x="3288100" y="3185150"/>
            <a:ext cx="759000" cy="225900"/>
          </a:xfrm>
          <a:prstGeom prst="straightConnector1">
            <a:avLst/>
          </a:prstGeom>
          <a:noFill/>
          <a:ln w="9525" cap="flat" cmpd="sng">
            <a:solidFill>
              <a:schemeClr val="dk2"/>
            </a:solidFill>
            <a:prstDash val="solid"/>
            <a:round/>
            <a:headEnd type="none" w="med" len="med"/>
            <a:tailEnd type="stealth" w="med" len="med"/>
          </a:ln>
        </p:spPr>
      </p:cxnSp>
      <p:sp>
        <p:nvSpPr>
          <p:cNvPr id="880" name="Google Shape;880;p77"/>
          <p:cNvSpPr txBox="1"/>
          <p:nvPr/>
        </p:nvSpPr>
        <p:spPr>
          <a:xfrm>
            <a:off x="1657150" y="4840100"/>
            <a:ext cx="1283100" cy="19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Assistant"/>
                <a:ea typeface="Assistant"/>
                <a:cs typeface="Assistant"/>
                <a:sym typeface="Assistant"/>
              </a:rPr>
              <a:t>n (input size)</a:t>
            </a:r>
            <a:endParaRPr>
              <a:latin typeface="Assistant"/>
              <a:ea typeface="Assistant"/>
              <a:cs typeface="Assistant"/>
              <a:sym typeface="Assistant"/>
            </a:endParaRPr>
          </a:p>
        </p:txBody>
      </p:sp>
      <p:sp>
        <p:nvSpPr>
          <p:cNvPr id="881" name="Google Shape;881;p77"/>
          <p:cNvSpPr/>
          <p:nvPr/>
        </p:nvSpPr>
        <p:spPr>
          <a:xfrm>
            <a:off x="911750" y="3158050"/>
            <a:ext cx="2728750" cy="1427625"/>
          </a:xfrm>
          <a:custGeom>
            <a:avLst/>
            <a:gdLst/>
            <a:ahLst/>
            <a:cxnLst/>
            <a:rect l="l" t="t" r="r" b="b"/>
            <a:pathLst>
              <a:path w="109150" h="57105" extrusionOk="0">
                <a:moveTo>
                  <a:pt x="0" y="57105"/>
                </a:moveTo>
                <a:cubicBezTo>
                  <a:pt x="3675" y="56744"/>
                  <a:pt x="13373" y="57286"/>
                  <a:pt x="22047" y="54937"/>
                </a:cubicBezTo>
                <a:cubicBezTo>
                  <a:pt x="30721" y="52588"/>
                  <a:pt x="42528" y="48010"/>
                  <a:pt x="52045" y="43010"/>
                </a:cubicBezTo>
                <a:cubicBezTo>
                  <a:pt x="61562" y="38010"/>
                  <a:pt x="69634" y="32107"/>
                  <a:pt x="79151" y="24939"/>
                </a:cubicBezTo>
                <a:cubicBezTo>
                  <a:pt x="88669" y="17771"/>
                  <a:pt x="104150" y="4157"/>
                  <a:pt x="109150" y="0"/>
                </a:cubicBezTo>
              </a:path>
            </a:pathLst>
          </a:custGeom>
          <a:noFill/>
          <a:ln w="19050" cap="flat" cmpd="sng">
            <a:solidFill>
              <a:srgbClr val="8E7CC3"/>
            </a:solidFill>
            <a:prstDash val="dash"/>
            <a:round/>
            <a:headEnd type="none" w="med" len="med"/>
            <a:tailEnd type="none" w="med" len="med"/>
          </a:ln>
        </p:spPr>
      </p:sp>
      <p:sp>
        <p:nvSpPr>
          <p:cNvPr id="882" name="Google Shape;882;p77"/>
          <p:cNvSpPr/>
          <p:nvPr/>
        </p:nvSpPr>
        <p:spPr>
          <a:xfrm>
            <a:off x="6016850" y="2850850"/>
            <a:ext cx="1635425" cy="1707725"/>
          </a:xfrm>
          <a:custGeom>
            <a:avLst/>
            <a:gdLst/>
            <a:ahLst/>
            <a:cxnLst/>
            <a:rect l="l" t="t" r="r" b="b"/>
            <a:pathLst>
              <a:path w="65417" h="68309" extrusionOk="0">
                <a:moveTo>
                  <a:pt x="0" y="68309"/>
                </a:moveTo>
                <a:cubicBezTo>
                  <a:pt x="3132" y="67285"/>
                  <a:pt x="12650" y="65297"/>
                  <a:pt x="18794" y="62165"/>
                </a:cubicBezTo>
                <a:cubicBezTo>
                  <a:pt x="24938" y="59033"/>
                  <a:pt x="31143" y="55659"/>
                  <a:pt x="36865" y="49515"/>
                </a:cubicBezTo>
                <a:cubicBezTo>
                  <a:pt x="42588" y="43371"/>
                  <a:pt x="48370" y="33553"/>
                  <a:pt x="53129" y="25300"/>
                </a:cubicBezTo>
                <a:cubicBezTo>
                  <a:pt x="57888" y="17048"/>
                  <a:pt x="63369" y="4217"/>
                  <a:pt x="65417" y="0"/>
                </a:cubicBezTo>
              </a:path>
            </a:pathLst>
          </a:custGeom>
          <a:noFill/>
          <a:ln w="19050" cap="flat" cmpd="sng">
            <a:solidFill>
              <a:schemeClr val="accent4"/>
            </a:solidFill>
            <a:prstDash val="solid"/>
            <a:round/>
            <a:headEnd type="none" w="med" len="med"/>
            <a:tailEnd type="none" w="med" len="med"/>
          </a:ln>
        </p:spPr>
      </p:sp>
      <p:sp>
        <p:nvSpPr>
          <p:cNvPr id="883" name="Google Shape;883;p77"/>
          <p:cNvSpPr/>
          <p:nvPr/>
        </p:nvSpPr>
        <p:spPr>
          <a:xfrm>
            <a:off x="938850" y="3031554"/>
            <a:ext cx="2493825" cy="1409550"/>
          </a:xfrm>
          <a:custGeom>
            <a:avLst/>
            <a:gdLst/>
            <a:ahLst/>
            <a:cxnLst/>
            <a:rect l="l" t="t" r="r" b="b"/>
            <a:pathLst>
              <a:path w="99753" h="56382" extrusionOk="0">
                <a:moveTo>
                  <a:pt x="0" y="56382"/>
                </a:moveTo>
                <a:cubicBezTo>
                  <a:pt x="3193" y="55539"/>
                  <a:pt x="10783" y="54756"/>
                  <a:pt x="19156" y="51322"/>
                </a:cubicBezTo>
                <a:cubicBezTo>
                  <a:pt x="27529" y="47889"/>
                  <a:pt x="40540" y="41383"/>
                  <a:pt x="50238" y="35781"/>
                </a:cubicBezTo>
                <a:cubicBezTo>
                  <a:pt x="59936" y="30179"/>
                  <a:pt x="69093" y="23674"/>
                  <a:pt x="77345" y="17710"/>
                </a:cubicBezTo>
                <a:cubicBezTo>
                  <a:pt x="85598" y="11747"/>
                  <a:pt x="96018" y="2952"/>
                  <a:pt x="99753" y="0"/>
                </a:cubicBezTo>
              </a:path>
            </a:pathLst>
          </a:custGeom>
          <a:noFill/>
          <a:ln w="19050" cap="flat" cmpd="sng">
            <a:solidFill>
              <a:schemeClr val="accent4"/>
            </a:solidFill>
            <a:prstDash val="solid"/>
            <a:round/>
            <a:headEnd type="none" w="med" len="med"/>
            <a:tailEnd type="none" w="med" len="med"/>
          </a:ln>
        </p:spPr>
      </p:sp>
      <p:sp>
        <p:nvSpPr>
          <p:cNvPr id="884" name="Google Shape;884;p77"/>
          <p:cNvSpPr txBox="1"/>
          <p:nvPr/>
        </p:nvSpPr>
        <p:spPr>
          <a:xfrm>
            <a:off x="3596550" y="3353288"/>
            <a:ext cx="1950900" cy="4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E69138"/>
                </a:solidFill>
                <a:latin typeface="Assistant"/>
                <a:ea typeface="Assistant"/>
                <a:cs typeface="Assistant"/>
                <a:sym typeface="Assistant"/>
              </a:rPr>
              <a:t>0.1n</a:t>
            </a:r>
            <a:r>
              <a:rPr lang="en" sz="1800" b="1" baseline="30000">
                <a:solidFill>
                  <a:srgbClr val="E69138"/>
                </a:solidFill>
                <a:latin typeface="Assistant"/>
                <a:ea typeface="Assistant"/>
                <a:cs typeface="Assistant"/>
                <a:sym typeface="Assistant"/>
              </a:rPr>
              <a:t>1.6 </a:t>
            </a:r>
            <a:r>
              <a:rPr lang="en" sz="1800" b="1">
                <a:solidFill>
                  <a:srgbClr val="E69138"/>
                </a:solidFill>
                <a:latin typeface="Assistant"/>
                <a:ea typeface="Assistant"/>
                <a:cs typeface="Assistant"/>
                <a:sym typeface="Assistant"/>
              </a:rPr>
              <a:t>+ 300</a:t>
            </a:r>
            <a:endParaRPr sz="1800" b="1">
              <a:solidFill>
                <a:srgbClr val="E69138"/>
              </a:solidFill>
              <a:latin typeface="Assistant"/>
              <a:ea typeface="Assistant"/>
              <a:cs typeface="Assistant"/>
              <a:sym typeface="Assistan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60"/>
          <p:cNvSpPr txBox="1">
            <a:spLocks noGrp="1"/>
          </p:cNvSpPr>
          <p:nvPr>
            <p:ph type="ctrTitle"/>
          </p:nvPr>
        </p:nvSpPr>
        <p:spPr>
          <a:xfrm>
            <a:off x="777000" y="1304350"/>
            <a:ext cx="7590000" cy="1751700"/>
          </a:xfrm>
          <a:prstGeom prst="rect">
            <a:avLst/>
          </a:prstGeom>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900">
                <a:solidFill>
                  <a:schemeClr val="accent5"/>
                </a:solidFill>
                <a:latin typeface="Lato Light"/>
                <a:ea typeface="Lato Light"/>
                <a:cs typeface="Lato Light"/>
                <a:sym typeface="Lato Light"/>
              </a:rPr>
              <a:t>MULTIPLICATION!</a:t>
            </a:r>
            <a:endParaRPr sz="1800">
              <a:solidFill>
                <a:schemeClr val="accent5"/>
              </a:solidFill>
              <a:latin typeface="Lato Light"/>
              <a:ea typeface="Lato Light"/>
              <a:cs typeface="Lato Light"/>
              <a:sym typeface="Lato Light"/>
            </a:endParaRPr>
          </a:p>
        </p:txBody>
      </p:sp>
      <p:sp>
        <p:nvSpPr>
          <p:cNvPr id="635" name="Google Shape;635;p60"/>
          <p:cNvSpPr txBox="1">
            <a:spLocks noGrp="1"/>
          </p:cNvSpPr>
          <p:nvPr>
            <p:ph type="subTitle" idx="1"/>
          </p:nvPr>
        </p:nvSpPr>
        <p:spPr>
          <a:xfrm>
            <a:off x="311700" y="326747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000000"/>
                </a:solidFill>
                <a:latin typeface="Assistant ExtraLight"/>
                <a:ea typeface="Assistant ExtraLight"/>
                <a:cs typeface="Assistant ExtraLight"/>
                <a:sym typeface="Assistant ExtraLight"/>
              </a:rPr>
              <a:t>What’s the best way to multiply two numbers?</a:t>
            </a:r>
            <a:endParaRPr sz="2400">
              <a:solidFill>
                <a:srgbClr val="000000"/>
              </a:solidFill>
              <a:latin typeface="Assistant ExtraLight"/>
              <a:ea typeface="Assistant ExtraLight"/>
              <a:cs typeface="Assistant ExtraLight"/>
              <a:sym typeface="Assistant ExtraLight"/>
            </a:endParaRPr>
          </a:p>
        </p:txBody>
      </p:sp>
      <p:sp>
        <p:nvSpPr>
          <p:cNvPr id="636" name="Google Shape;636;p60"/>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78"/>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ASYMPTOTIC ANALYSIS (High Level Idea)</a:t>
            </a:r>
            <a:endParaRPr sz="3600">
              <a:solidFill>
                <a:schemeClr val="accent5"/>
              </a:solidFill>
              <a:latin typeface="Lato Light"/>
              <a:ea typeface="Lato Light"/>
              <a:cs typeface="Lato Light"/>
              <a:sym typeface="Lato Light"/>
            </a:endParaRPr>
          </a:p>
        </p:txBody>
      </p:sp>
      <p:grpSp>
        <p:nvGrpSpPr>
          <p:cNvPr id="890" name="Google Shape;890;p78"/>
          <p:cNvGrpSpPr/>
          <p:nvPr/>
        </p:nvGrpSpPr>
        <p:grpSpPr>
          <a:xfrm>
            <a:off x="707400" y="1238625"/>
            <a:ext cx="7729200" cy="1346400"/>
            <a:chOff x="707400" y="3267725"/>
            <a:chExt cx="7729200" cy="1346400"/>
          </a:xfrm>
        </p:grpSpPr>
        <p:sp>
          <p:nvSpPr>
            <p:cNvPr id="891" name="Google Shape;891;p78"/>
            <p:cNvSpPr/>
            <p:nvPr/>
          </p:nvSpPr>
          <p:spPr>
            <a:xfrm>
              <a:off x="707400" y="3267725"/>
              <a:ext cx="7729200" cy="1346400"/>
            </a:xfrm>
            <a:prstGeom prst="ribbon2">
              <a:avLst>
                <a:gd name="adj1" fmla="val 14100"/>
                <a:gd name="adj2" fmla="val 72144"/>
              </a:avLst>
            </a:prstGeom>
            <a:solidFill>
              <a:srgbClr val="FFFFFF"/>
            </a:solidFill>
            <a:ln w="9525" cap="flat" cmpd="sng">
              <a:solidFill>
                <a:srgbClr val="B7B7B7"/>
              </a:solidFill>
              <a:prstDash val="solid"/>
              <a:round/>
              <a:headEnd type="none" w="sm" len="sm"/>
              <a:tailEnd type="none" w="sm" len="sm"/>
            </a:ln>
            <a:effectLst>
              <a:outerShdw blurRad="542925" dist="152400" dir="414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1600" i="1">
                  <a:latin typeface="Assistant"/>
                  <a:ea typeface="Assistant"/>
                  <a:cs typeface="Assistant"/>
                  <a:sym typeface="Assistant"/>
                </a:rPr>
                <a:t>THE POINT OF ASYMPTOTIC NOTATION</a:t>
              </a:r>
              <a:endParaRPr sz="1300" i="1">
                <a:latin typeface="Assistant"/>
                <a:ea typeface="Assistant"/>
                <a:cs typeface="Assistant"/>
                <a:sym typeface="Assistant"/>
              </a:endParaRPr>
            </a:p>
            <a:p>
              <a:pPr marL="0" marR="0" lvl="0" indent="0" algn="ctr" rtl="0">
                <a:spcBef>
                  <a:spcPts val="1000"/>
                </a:spcBef>
                <a:spcAft>
                  <a:spcPts val="0"/>
                </a:spcAft>
                <a:buNone/>
              </a:pPr>
              <a:r>
                <a:rPr lang="en" sz="1900" b="1">
                  <a:solidFill>
                    <a:schemeClr val="accent5"/>
                  </a:solidFill>
                  <a:latin typeface="Assistant"/>
                  <a:ea typeface="Assistant"/>
                  <a:cs typeface="Assistant"/>
                  <a:sym typeface="Assistant"/>
                </a:rPr>
                <a:t>suppress constant factors and lower-order terms</a:t>
              </a:r>
              <a:endParaRPr sz="1900" b="1">
                <a:solidFill>
                  <a:schemeClr val="accent5"/>
                </a:solidFill>
                <a:latin typeface="Assistant"/>
                <a:ea typeface="Assistant"/>
                <a:cs typeface="Assistant"/>
                <a:sym typeface="Assistant"/>
              </a:endParaRPr>
            </a:p>
          </p:txBody>
        </p:sp>
        <p:sp>
          <p:nvSpPr>
            <p:cNvPr id="892" name="Google Shape;892;p78"/>
            <p:cNvSpPr txBox="1"/>
            <p:nvPr/>
          </p:nvSpPr>
          <p:spPr>
            <a:xfrm>
              <a:off x="2746275" y="4092425"/>
              <a:ext cx="21834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too system dependent</a:t>
              </a:r>
              <a:endParaRPr i="1">
                <a:solidFill>
                  <a:srgbClr val="999999"/>
                </a:solidFill>
                <a:latin typeface="Assistant"/>
                <a:ea typeface="Assistant"/>
                <a:cs typeface="Assistant"/>
                <a:sym typeface="Assistant"/>
              </a:endParaRPr>
            </a:p>
          </p:txBody>
        </p:sp>
        <p:sp>
          <p:nvSpPr>
            <p:cNvPr id="893" name="Google Shape;893;p78"/>
            <p:cNvSpPr txBox="1"/>
            <p:nvPr/>
          </p:nvSpPr>
          <p:spPr>
            <a:xfrm>
              <a:off x="4913278" y="4092425"/>
              <a:ext cx="24804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solidFill>
                    <a:srgbClr val="999999"/>
                  </a:solidFill>
                  <a:latin typeface="Assistant"/>
                  <a:ea typeface="Assistant"/>
                  <a:cs typeface="Assistant"/>
                  <a:sym typeface="Assistant"/>
                </a:rPr>
                <a:t>irrelevant for large inputs</a:t>
              </a:r>
              <a:endParaRPr i="1">
                <a:solidFill>
                  <a:srgbClr val="999999"/>
                </a:solidFill>
                <a:latin typeface="Assistant"/>
                <a:ea typeface="Assistant"/>
                <a:cs typeface="Assistant"/>
                <a:sym typeface="Assistant"/>
              </a:endParaRPr>
            </a:p>
          </p:txBody>
        </p:sp>
        <p:sp>
          <p:nvSpPr>
            <p:cNvPr id="894" name="Google Shape;894;p78"/>
            <p:cNvSpPr/>
            <p:nvPr/>
          </p:nvSpPr>
          <p:spPr>
            <a:xfrm rot="-5400000">
              <a:off x="3775200" y="3200550"/>
              <a:ext cx="166800" cy="1758000"/>
            </a:xfrm>
            <a:prstGeom prst="leftBrace">
              <a:avLst>
                <a:gd name="adj1" fmla="val 50000"/>
                <a:gd name="adj2" fmla="val 50000"/>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8"/>
            <p:cNvSpPr/>
            <p:nvPr/>
          </p:nvSpPr>
          <p:spPr>
            <a:xfrm rot="-5400000">
              <a:off x="6066775" y="3103350"/>
              <a:ext cx="166800" cy="1952400"/>
            </a:xfrm>
            <a:prstGeom prst="leftBrace">
              <a:avLst>
                <a:gd name="adj1" fmla="val 50000"/>
                <a:gd name="adj2" fmla="val 50000"/>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 name="Google Shape;896;p78"/>
          <p:cNvSpPr txBox="1"/>
          <p:nvPr/>
        </p:nvSpPr>
        <p:spPr>
          <a:xfrm>
            <a:off x="4053213" y="2870785"/>
            <a:ext cx="1018200" cy="448800"/>
          </a:xfrm>
          <a:prstGeom prst="rect">
            <a:avLst/>
          </a:prstGeom>
          <a:solidFill>
            <a:srgbClr val="FFFFFF"/>
          </a:solidFill>
          <a:ln w="9525" cap="flat" cmpd="sng">
            <a:solidFill>
              <a:srgbClr val="E69138"/>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100" b="1">
                <a:solidFill>
                  <a:srgbClr val="E69138"/>
                </a:solidFill>
                <a:latin typeface="Assistant"/>
                <a:ea typeface="Assistant"/>
                <a:cs typeface="Assistant"/>
                <a:sym typeface="Assistant"/>
              </a:rPr>
              <a:t>O(n</a:t>
            </a:r>
            <a:r>
              <a:rPr lang="en" sz="2100" b="1" baseline="30000">
                <a:solidFill>
                  <a:srgbClr val="E69138"/>
                </a:solidFill>
                <a:latin typeface="Assistant"/>
                <a:ea typeface="Assistant"/>
                <a:cs typeface="Assistant"/>
                <a:sym typeface="Assistant"/>
              </a:rPr>
              <a:t>1.6</a:t>
            </a:r>
            <a:r>
              <a:rPr lang="en" sz="2100" b="1">
                <a:solidFill>
                  <a:srgbClr val="E69138"/>
                </a:solidFill>
                <a:latin typeface="Assistant"/>
                <a:ea typeface="Assistant"/>
                <a:cs typeface="Assistant"/>
                <a:sym typeface="Assistant"/>
              </a:rPr>
              <a:t>)</a:t>
            </a:r>
            <a:endParaRPr sz="2100" b="1">
              <a:solidFill>
                <a:srgbClr val="E69138"/>
              </a:solidFill>
              <a:latin typeface="Assistant"/>
              <a:ea typeface="Assistant"/>
              <a:cs typeface="Assistant"/>
              <a:sym typeface="Assistant"/>
            </a:endParaRPr>
          </a:p>
        </p:txBody>
      </p:sp>
      <p:sp>
        <p:nvSpPr>
          <p:cNvPr id="897" name="Google Shape;897;p78"/>
          <p:cNvSpPr txBox="1"/>
          <p:nvPr/>
        </p:nvSpPr>
        <p:spPr>
          <a:xfrm>
            <a:off x="4072600" y="4286285"/>
            <a:ext cx="1018200" cy="448800"/>
          </a:xfrm>
          <a:prstGeom prst="rect">
            <a:avLst/>
          </a:prstGeom>
          <a:solidFill>
            <a:srgbClr val="FFFFFF"/>
          </a:solidFill>
          <a:ln w="9525" cap="flat" cmpd="sng">
            <a:solidFill>
              <a:srgbClr val="8E7CC3"/>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100" b="1">
                <a:solidFill>
                  <a:srgbClr val="8E7CC3"/>
                </a:solidFill>
                <a:latin typeface="Assistant"/>
                <a:ea typeface="Assistant"/>
                <a:cs typeface="Assistant"/>
                <a:sym typeface="Assistant"/>
              </a:rPr>
              <a:t>O(n</a:t>
            </a:r>
            <a:r>
              <a:rPr lang="en" sz="2100" b="1" baseline="30000">
                <a:solidFill>
                  <a:srgbClr val="8E7CC3"/>
                </a:solidFill>
                <a:latin typeface="Assistant"/>
                <a:ea typeface="Assistant"/>
                <a:cs typeface="Assistant"/>
                <a:sym typeface="Assistant"/>
              </a:rPr>
              <a:t>2</a:t>
            </a:r>
            <a:r>
              <a:rPr lang="en" sz="2100" b="1">
                <a:solidFill>
                  <a:srgbClr val="8E7CC3"/>
                </a:solidFill>
                <a:latin typeface="Assistant"/>
                <a:ea typeface="Assistant"/>
                <a:cs typeface="Assistant"/>
                <a:sym typeface="Assistant"/>
              </a:rPr>
              <a:t>)</a:t>
            </a:r>
            <a:endParaRPr sz="2100" b="1">
              <a:solidFill>
                <a:srgbClr val="8E7CC3"/>
              </a:solidFill>
              <a:latin typeface="Assistant"/>
              <a:ea typeface="Assistant"/>
              <a:cs typeface="Assistant"/>
              <a:sym typeface="Assistant"/>
            </a:endParaRPr>
          </a:p>
        </p:txBody>
      </p:sp>
      <p:sp>
        <p:nvSpPr>
          <p:cNvPr id="898" name="Google Shape;898;p78"/>
          <p:cNvSpPr/>
          <p:nvPr/>
        </p:nvSpPr>
        <p:spPr>
          <a:xfrm>
            <a:off x="5982900" y="2966938"/>
            <a:ext cx="2855400" cy="1643400"/>
          </a:xfrm>
          <a:prstGeom prst="corner">
            <a:avLst>
              <a:gd name="adj1" fmla="val 2191"/>
              <a:gd name="adj2" fmla="val 2547"/>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8"/>
          <p:cNvSpPr txBox="1"/>
          <p:nvPr/>
        </p:nvSpPr>
        <p:spPr>
          <a:xfrm rot="-5400000">
            <a:off x="4846500" y="3573863"/>
            <a:ext cx="1283100" cy="28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Assistant"/>
                <a:ea typeface="Assistant"/>
                <a:cs typeface="Assistant"/>
                <a:sym typeface="Assistant"/>
              </a:rPr>
              <a:t>Runtime (ms)</a:t>
            </a:r>
            <a:endParaRPr sz="1200">
              <a:latin typeface="Assistant"/>
              <a:ea typeface="Assistant"/>
              <a:cs typeface="Assistant"/>
              <a:sym typeface="Assistant"/>
            </a:endParaRPr>
          </a:p>
        </p:txBody>
      </p:sp>
      <p:sp>
        <p:nvSpPr>
          <p:cNvPr id="900" name="Google Shape;900;p78"/>
          <p:cNvSpPr txBox="1"/>
          <p:nvPr/>
        </p:nvSpPr>
        <p:spPr>
          <a:xfrm>
            <a:off x="5596508" y="4398505"/>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901" name="Google Shape;901;p78"/>
          <p:cNvSpPr txBox="1"/>
          <p:nvPr/>
        </p:nvSpPr>
        <p:spPr>
          <a:xfrm>
            <a:off x="5520312" y="410695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10000</a:t>
            </a:r>
            <a:endParaRPr sz="800">
              <a:latin typeface="Assistant"/>
              <a:ea typeface="Assistant"/>
              <a:cs typeface="Assistant"/>
              <a:sym typeface="Assistant"/>
            </a:endParaRPr>
          </a:p>
        </p:txBody>
      </p:sp>
      <p:sp>
        <p:nvSpPr>
          <p:cNvPr id="902" name="Google Shape;902;p78"/>
          <p:cNvSpPr txBox="1"/>
          <p:nvPr/>
        </p:nvSpPr>
        <p:spPr>
          <a:xfrm>
            <a:off x="5413632" y="3817755"/>
            <a:ext cx="5316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20000</a:t>
            </a:r>
            <a:endParaRPr sz="800">
              <a:latin typeface="Assistant"/>
              <a:ea typeface="Assistant"/>
              <a:cs typeface="Assistant"/>
              <a:sym typeface="Assistant"/>
            </a:endParaRPr>
          </a:p>
        </p:txBody>
      </p:sp>
      <p:sp>
        <p:nvSpPr>
          <p:cNvPr id="903" name="Google Shape;903;p78"/>
          <p:cNvSpPr txBox="1"/>
          <p:nvPr/>
        </p:nvSpPr>
        <p:spPr>
          <a:xfrm>
            <a:off x="5305206" y="3528559"/>
            <a:ext cx="6399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30000</a:t>
            </a:r>
            <a:endParaRPr sz="800">
              <a:latin typeface="Assistant"/>
              <a:ea typeface="Assistant"/>
              <a:cs typeface="Assistant"/>
              <a:sym typeface="Assistant"/>
            </a:endParaRPr>
          </a:p>
        </p:txBody>
      </p:sp>
      <p:sp>
        <p:nvSpPr>
          <p:cNvPr id="904" name="Google Shape;904;p78"/>
          <p:cNvSpPr txBox="1"/>
          <p:nvPr/>
        </p:nvSpPr>
        <p:spPr>
          <a:xfrm>
            <a:off x="5305206" y="3209751"/>
            <a:ext cx="6399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40000</a:t>
            </a:r>
            <a:endParaRPr sz="800">
              <a:latin typeface="Assistant"/>
              <a:ea typeface="Assistant"/>
              <a:cs typeface="Assistant"/>
              <a:sym typeface="Assistant"/>
            </a:endParaRPr>
          </a:p>
        </p:txBody>
      </p:sp>
      <p:sp>
        <p:nvSpPr>
          <p:cNvPr id="905" name="Google Shape;905;p78"/>
          <p:cNvSpPr txBox="1"/>
          <p:nvPr/>
        </p:nvSpPr>
        <p:spPr>
          <a:xfrm>
            <a:off x="5305206" y="2920555"/>
            <a:ext cx="6399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800">
                <a:latin typeface="Assistant"/>
                <a:ea typeface="Assistant"/>
                <a:cs typeface="Assistant"/>
                <a:sym typeface="Assistant"/>
              </a:rPr>
              <a:t>50000</a:t>
            </a:r>
            <a:endParaRPr sz="800">
              <a:latin typeface="Assistant"/>
              <a:ea typeface="Assistant"/>
              <a:cs typeface="Assistant"/>
              <a:sym typeface="Assistant"/>
            </a:endParaRPr>
          </a:p>
        </p:txBody>
      </p:sp>
      <p:sp>
        <p:nvSpPr>
          <p:cNvPr id="906" name="Google Shape;906;p78"/>
          <p:cNvSpPr txBox="1"/>
          <p:nvPr/>
        </p:nvSpPr>
        <p:spPr>
          <a:xfrm>
            <a:off x="5748908" y="4550905"/>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907" name="Google Shape;907;p78"/>
          <p:cNvSpPr txBox="1"/>
          <p:nvPr/>
        </p:nvSpPr>
        <p:spPr>
          <a:xfrm>
            <a:off x="6173708" y="455090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1000</a:t>
            </a:r>
            <a:endParaRPr sz="1000">
              <a:latin typeface="Assistant"/>
              <a:ea typeface="Assistant"/>
              <a:cs typeface="Assistant"/>
              <a:sym typeface="Assistant"/>
            </a:endParaRPr>
          </a:p>
        </p:txBody>
      </p:sp>
      <p:sp>
        <p:nvSpPr>
          <p:cNvPr id="908" name="Google Shape;908;p78"/>
          <p:cNvSpPr txBox="1"/>
          <p:nvPr/>
        </p:nvSpPr>
        <p:spPr>
          <a:xfrm>
            <a:off x="6598508" y="455090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2000</a:t>
            </a:r>
            <a:endParaRPr sz="1000">
              <a:latin typeface="Assistant"/>
              <a:ea typeface="Assistant"/>
              <a:cs typeface="Assistant"/>
              <a:sym typeface="Assistant"/>
            </a:endParaRPr>
          </a:p>
        </p:txBody>
      </p:sp>
      <p:sp>
        <p:nvSpPr>
          <p:cNvPr id="909" name="Google Shape;909;p78"/>
          <p:cNvSpPr txBox="1"/>
          <p:nvPr/>
        </p:nvSpPr>
        <p:spPr>
          <a:xfrm>
            <a:off x="7023308" y="455090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3000</a:t>
            </a:r>
            <a:endParaRPr sz="1000">
              <a:latin typeface="Assistant"/>
              <a:ea typeface="Assistant"/>
              <a:cs typeface="Assistant"/>
              <a:sym typeface="Assistant"/>
            </a:endParaRPr>
          </a:p>
        </p:txBody>
      </p:sp>
      <p:sp>
        <p:nvSpPr>
          <p:cNvPr id="910" name="Google Shape;910;p78"/>
          <p:cNvSpPr txBox="1"/>
          <p:nvPr/>
        </p:nvSpPr>
        <p:spPr>
          <a:xfrm>
            <a:off x="7448108" y="4550905"/>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4000</a:t>
            </a:r>
            <a:endParaRPr sz="1000">
              <a:latin typeface="Assistant"/>
              <a:ea typeface="Assistant"/>
              <a:cs typeface="Assistant"/>
              <a:sym typeface="Assistant"/>
            </a:endParaRPr>
          </a:p>
        </p:txBody>
      </p:sp>
      <p:sp>
        <p:nvSpPr>
          <p:cNvPr id="911" name="Google Shape;911;p78"/>
          <p:cNvSpPr txBox="1"/>
          <p:nvPr/>
        </p:nvSpPr>
        <p:spPr>
          <a:xfrm>
            <a:off x="7147075" y="4090250"/>
            <a:ext cx="1635300" cy="36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Assistant"/>
                <a:ea typeface="Assistant"/>
                <a:cs typeface="Assistant"/>
                <a:sym typeface="Assistant"/>
              </a:rPr>
              <a:t>when n gets bigger!</a:t>
            </a:r>
            <a:endParaRPr i="1">
              <a:latin typeface="Assistant"/>
              <a:ea typeface="Assistant"/>
              <a:cs typeface="Assistant"/>
              <a:sym typeface="Assistant"/>
            </a:endParaRPr>
          </a:p>
        </p:txBody>
      </p:sp>
      <p:sp>
        <p:nvSpPr>
          <p:cNvPr id="912" name="Google Shape;912;p78"/>
          <p:cNvSpPr txBox="1"/>
          <p:nvPr/>
        </p:nvSpPr>
        <p:spPr>
          <a:xfrm>
            <a:off x="6796107" y="4840100"/>
            <a:ext cx="1283100" cy="19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Assistant"/>
                <a:ea typeface="Assistant"/>
                <a:cs typeface="Assistant"/>
                <a:sym typeface="Assistant"/>
              </a:rPr>
              <a:t>n (input size)</a:t>
            </a:r>
            <a:endParaRPr>
              <a:latin typeface="Assistant"/>
              <a:ea typeface="Assistant"/>
              <a:cs typeface="Assistant"/>
              <a:sym typeface="Assistant"/>
            </a:endParaRPr>
          </a:p>
        </p:txBody>
      </p:sp>
      <p:sp>
        <p:nvSpPr>
          <p:cNvPr id="913" name="Google Shape;913;p78"/>
          <p:cNvSpPr txBox="1"/>
          <p:nvPr/>
        </p:nvSpPr>
        <p:spPr>
          <a:xfrm>
            <a:off x="7864983" y="4550892"/>
            <a:ext cx="424800" cy="289200"/>
          </a:xfrm>
          <a:prstGeom prst="rect">
            <a:avLst/>
          </a:prstGeom>
          <a:noFill/>
          <a:ln>
            <a:noFill/>
          </a:ln>
        </p:spPr>
        <p:txBody>
          <a:bodyPr spcFirstLastPara="1" wrap="square" lIns="0" tIns="91425" rIns="0"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5000</a:t>
            </a:r>
            <a:endParaRPr sz="1000">
              <a:latin typeface="Assistant"/>
              <a:ea typeface="Assistant"/>
              <a:cs typeface="Assistant"/>
              <a:sym typeface="Assistant"/>
            </a:endParaRPr>
          </a:p>
        </p:txBody>
      </p:sp>
      <p:sp>
        <p:nvSpPr>
          <p:cNvPr id="914" name="Google Shape;914;p78"/>
          <p:cNvSpPr/>
          <p:nvPr/>
        </p:nvSpPr>
        <p:spPr>
          <a:xfrm>
            <a:off x="6025875" y="2868925"/>
            <a:ext cx="957775" cy="1716750"/>
          </a:xfrm>
          <a:custGeom>
            <a:avLst/>
            <a:gdLst/>
            <a:ahLst/>
            <a:cxnLst/>
            <a:rect l="l" t="t" r="r" b="b"/>
            <a:pathLst>
              <a:path w="38311" h="68670" extrusionOk="0">
                <a:moveTo>
                  <a:pt x="0" y="68670"/>
                </a:moveTo>
                <a:cubicBezTo>
                  <a:pt x="2651" y="67586"/>
                  <a:pt x="10783" y="67827"/>
                  <a:pt x="15903" y="62165"/>
                </a:cubicBezTo>
                <a:cubicBezTo>
                  <a:pt x="21023" y="56503"/>
                  <a:pt x="26986" y="45057"/>
                  <a:pt x="30721" y="34696"/>
                </a:cubicBezTo>
                <a:cubicBezTo>
                  <a:pt x="34456" y="24335"/>
                  <a:pt x="37046" y="5783"/>
                  <a:pt x="38311" y="0"/>
                </a:cubicBezTo>
              </a:path>
            </a:pathLst>
          </a:custGeom>
          <a:noFill/>
          <a:ln w="19050" cap="flat" cmpd="sng">
            <a:solidFill>
              <a:srgbClr val="8E7CC3"/>
            </a:solidFill>
            <a:prstDash val="dash"/>
            <a:round/>
            <a:headEnd type="none" w="med" len="med"/>
            <a:tailEnd type="none" w="med" len="med"/>
          </a:ln>
        </p:spPr>
      </p:sp>
      <p:sp>
        <p:nvSpPr>
          <p:cNvPr id="915" name="Google Shape;915;p78"/>
          <p:cNvSpPr/>
          <p:nvPr/>
        </p:nvSpPr>
        <p:spPr>
          <a:xfrm>
            <a:off x="6016850" y="2850850"/>
            <a:ext cx="1635425" cy="1707725"/>
          </a:xfrm>
          <a:custGeom>
            <a:avLst/>
            <a:gdLst/>
            <a:ahLst/>
            <a:cxnLst/>
            <a:rect l="l" t="t" r="r" b="b"/>
            <a:pathLst>
              <a:path w="65417" h="68309" extrusionOk="0">
                <a:moveTo>
                  <a:pt x="0" y="68309"/>
                </a:moveTo>
                <a:cubicBezTo>
                  <a:pt x="3132" y="67285"/>
                  <a:pt x="12650" y="65297"/>
                  <a:pt x="18794" y="62165"/>
                </a:cubicBezTo>
                <a:cubicBezTo>
                  <a:pt x="24938" y="59033"/>
                  <a:pt x="31143" y="55659"/>
                  <a:pt x="36865" y="49515"/>
                </a:cubicBezTo>
                <a:cubicBezTo>
                  <a:pt x="42588" y="43371"/>
                  <a:pt x="48370" y="33553"/>
                  <a:pt x="53129" y="25300"/>
                </a:cubicBezTo>
                <a:cubicBezTo>
                  <a:pt x="57888" y="17048"/>
                  <a:pt x="63369" y="4217"/>
                  <a:pt x="65417" y="0"/>
                </a:cubicBezTo>
              </a:path>
            </a:pathLst>
          </a:custGeom>
          <a:noFill/>
          <a:ln w="19050" cap="flat" cmpd="sng">
            <a:solidFill>
              <a:schemeClr val="accent4"/>
            </a:solidFill>
            <a:prstDash val="solid"/>
            <a:round/>
            <a:headEnd type="none" w="med" len="med"/>
            <a:tailEnd type="none" w="med" len="med"/>
          </a:ln>
        </p:spPr>
      </p:sp>
      <p:cxnSp>
        <p:nvCxnSpPr>
          <p:cNvPr id="916" name="Google Shape;916;p78"/>
          <p:cNvCxnSpPr/>
          <p:nvPr/>
        </p:nvCxnSpPr>
        <p:spPr>
          <a:xfrm rot="10800000" flipH="1">
            <a:off x="5041000" y="3031625"/>
            <a:ext cx="2502900" cy="397500"/>
          </a:xfrm>
          <a:prstGeom prst="straightConnector1">
            <a:avLst/>
          </a:prstGeom>
          <a:noFill/>
          <a:ln w="9525" cap="flat" cmpd="sng">
            <a:solidFill>
              <a:schemeClr val="dk2"/>
            </a:solidFill>
            <a:prstDash val="solid"/>
            <a:round/>
            <a:headEnd type="none" w="med" len="med"/>
            <a:tailEnd type="stealth" w="med" len="med"/>
          </a:ln>
        </p:spPr>
      </p:cxnSp>
      <p:cxnSp>
        <p:nvCxnSpPr>
          <p:cNvPr id="917" name="Google Shape;917;p78"/>
          <p:cNvCxnSpPr/>
          <p:nvPr/>
        </p:nvCxnSpPr>
        <p:spPr>
          <a:xfrm rot="10800000" flipH="1">
            <a:off x="5013900" y="4016350"/>
            <a:ext cx="1626600" cy="54300"/>
          </a:xfrm>
          <a:prstGeom prst="straightConnector1">
            <a:avLst/>
          </a:prstGeom>
          <a:noFill/>
          <a:ln w="9525" cap="flat" cmpd="sng">
            <a:solidFill>
              <a:schemeClr val="dk2"/>
            </a:solidFill>
            <a:prstDash val="solid"/>
            <a:round/>
            <a:headEnd type="none" w="med" len="med"/>
            <a:tailEnd type="stealth" w="med" len="med"/>
          </a:ln>
        </p:spPr>
      </p:cxnSp>
      <p:sp>
        <p:nvSpPr>
          <p:cNvPr id="918" name="Google Shape;918;p78"/>
          <p:cNvSpPr/>
          <p:nvPr/>
        </p:nvSpPr>
        <p:spPr>
          <a:xfrm>
            <a:off x="893700" y="2986375"/>
            <a:ext cx="2855400" cy="1643400"/>
          </a:xfrm>
          <a:prstGeom prst="corner">
            <a:avLst>
              <a:gd name="adj1" fmla="val 2191"/>
              <a:gd name="adj2" fmla="val 2547"/>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78"/>
          <p:cNvSpPr txBox="1"/>
          <p:nvPr/>
        </p:nvSpPr>
        <p:spPr>
          <a:xfrm rot="-5400000">
            <a:off x="-242700" y="3593300"/>
            <a:ext cx="1283100" cy="28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Assistant"/>
                <a:ea typeface="Assistant"/>
                <a:cs typeface="Assistant"/>
                <a:sym typeface="Assistant"/>
              </a:rPr>
              <a:t>Runtime (ms)</a:t>
            </a:r>
            <a:endParaRPr sz="1200">
              <a:latin typeface="Assistant"/>
              <a:ea typeface="Assistant"/>
              <a:cs typeface="Assistant"/>
              <a:sym typeface="Assistant"/>
            </a:endParaRPr>
          </a:p>
        </p:txBody>
      </p:sp>
      <p:sp>
        <p:nvSpPr>
          <p:cNvPr id="920" name="Google Shape;920;p78"/>
          <p:cNvSpPr txBox="1"/>
          <p:nvPr/>
        </p:nvSpPr>
        <p:spPr>
          <a:xfrm>
            <a:off x="507308" y="44179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921" name="Google Shape;921;p78"/>
          <p:cNvSpPr txBox="1"/>
          <p:nvPr/>
        </p:nvSpPr>
        <p:spPr>
          <a:xfrm>
            <a:off x="507312" y="412639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500</a:t>
            </a:r>
            <a:endParaRPr sz="1000">
              <a:latin typeface="Assistant"/>
              <a:ea typeface="Assistant"/>
              <a:cs typeface="Assistant"/>
              <a:sym typeface="Assistant"/>
            </a:endParaRPr>
          </a:p>
        </p:txBody>
      </p:sp>
      <p:sp>
        <p:nvSpPr>
          <p:cNvPr id="922" name="Google Shape;922;p78"/>
          <p:cNvSpPr txBox="1"/>
          <p:nvPr/>
        </p:nvSpPr>
        <p:spPr>
          <a:xfrm>
            <a:off x="400632" y="3837192"/>
            <a:ext cx="5316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1000</a:t>
            </a:r>
            <a:endParaRPr sz="1000">
              <a:latin typeface="Assistant"/>
              <a:ea typeface="Assistant"/>
              <a:cs typeface="Assistant"/>
              <a:sym typeface="Assistant"/>
            </a:endParaRPr>
          </a:p>
        </p:txBody>
      </p:sp>
      <p:sp>
        <p:nvSpPr>
          <p:cNvPr id="923" name="Google Shape;923;p78"/>
          <p:cNvSpPr txBox="1"/>
          <p:nvPr/>
        </p:nvSpPr>
        <p:spPr>
          <a:xfrm>
            <a:off x="292206" y="3547996"/>
            <a:ext cx="6399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1500</a:t>
            </a:r>
            <a:endParaRPr sz="1000">
              <a:latin typeface="Assistant"/>
              <a:ea typeface="Assistant"/>
              <a:cs typeface="Assistant"/>
              <a:sym typeface="Assistant"/>
            </a:endParaRPr>
          </a:p>
        </p:txBody>
      </p:sp>
      <p:sp>
        <p:nvSpPr>
          <p:cNvPr id="924" name="Google Shape;924;p78"/>
          <p:cNvSpPr txBox="1"/>
          <p:nvPr/>
        </p:nvSpPr>
        <p:spPr>
          <a:xfrm>
            <a:off x="292206" y="3229188"/>
            <a:ext cx="6399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2000</a:t>
            </a:r>
            <a:endParaRPr sz="1000">
              <a:latin typeface="Assistant"/>
              <a:ea typeface="Assistant"/>
              <a:cs typeface="Assistant"/>
              <a:sym typeface="Assistant"/>
            </a:endParaRPr>
          </a:p>
        </p:txBody>
      </p:sp>
      <p:sp>
        <p:nvSpPr>
          <p:cNvPr id="925" name="Google Shape;925;p78"/>
          <p:cNvSpPr txBox="1"/>
          <p:nvPr/>
        </p:nvSpPr>
        <p:spPr>
          <a:xfrm>
            <a:off x="292206" y="2939992"/>
            <a:ext cx="6399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2500</a:t>
            </a:r>
            <a:endParaRPr sz="1000">
              <a:latin typeface="Assistant"/>
              <a:ea typeface="Assistant"/>
              <a:cs typeface="Assistant"/>
              <a:sym typeface="Assistant"/>
            </a:endParaRPr>
          </a:p>
        </p:txBody>
      </p:sp>
      <p:sp>
        <p:nvSpPr>
          <p:cNvPr id="926" name="Google Shape;926;p78"/>
          <p:cNvSpPr txBox="1"/>
          <p:nvPr/>
        </p:nvSpPr>
        <p:spPr>
          <a:xfrm>
            <a:off x="6597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0</a:t>
            </a:r>
            <a:endParaRPr sz="1000">
              <a:latin typeface="Assistant"/>
              <a:ea typeface="Assistant"/>
              <a:cs typeface="Assistant"/>
              <a:sym typeface="Assistant"/>
            </a:endParaRPr>
          </a:p>
        </p:txBody>
      </p:sp>
      <p:sp>
        <p:nvSpPr>
          <p:cNvPr id="927" name="Google Shape;927;p78"/>
          <p:cNvSpPr txBox="1"/>
          <p:nvPr/>
        </p:nvSpPr>
        <p:spPr>
          <a:xfrm>
            <a:off x="10845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100</a:t>
            </a:r>
            <a:endParaRPr sz="1000">
              <a:latin typeface="Assistant"/>
              <a:ea typeface="Assistant"/>
              <a:cs typeface="Assistant"/>
              <a:sym typeface="Assistant"/>
            </a:endParaRPr>
          </a:p>
        </p:txBody>
      </p:sp>
      <p:sp>
        <p:nvSpPr>
          <p:cNvPr id="928" name="Google Shape;928;p78"/>
          <p:cNvSpPr txBox="1"/>
          <p:nvPr/>
        </p:nvSpPr>
        <p:spPr>
          <a:xfrm>
            <a:off x="15093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200</a:t>
            </a:r>
            <a:endParaRPr sz="1000">
              <a:latin typeface="Assistant"/>
              <a:ea typeface="Assistant"/>
              <a:cs typeface="Assistant"/>
              <a:sym typeface="Assistant"/>
            </a:endParaRPr>
          </a:p>
        </p:txBody>
      </p:sp>
      <p:sp>
        <p:nvSpPr>
          <p:cNvPr id="929" name="Google Shape;929;p78"/>
          <p:cNvSpPr txBox="1"/>
          <p:nvPr/>
        </p:nvSpPr>
        <p:spPr>
          <a:xfrm>
            <a:off x="19341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300</a:t>
            </a:r>
            <a:endParaRPr sz="1000">
              <a:latin typeface="Assistant"/>
              <a:ea typeface="Assistant"/>
              <a:cs typeface="Assistant"/>
              <a:sym typeface="Assistant"/>
            </a:endParaRPr>
          </a:p>
        </p:txBody>
      </p:sp>
      <p:sp>
        <p:nvSpPr>
          <p:cNvPr id="930" name="Google Shape;930;p78"/>
          <p:cNvSpPr txBox="1"/>
          <p:nvPr/>
        </p:nvSpPr>
        <p:spPr>
          <a:xfrm>
            <a:off x="23589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400</a:t>
            </a:r>
            <a:endParaRPr sz="1000">
              <a:latin typeface="Assistant"/>
              <a:ea typeface="Assistant"/>
              <a:cs typeface="Assistant"/>
              <a:sym typeface="Assistant"/>
            </a:endParaRPr>
          </a:p>
        </p:txBody>
      </p:sp>
      <p:sp>
        <p:nvSpPr>
          <p:cNvPr id="931" name="Google Shape;931;p78"/>
          <p:cNvSpPr txBox="1"/>
          <p:nvPr/>
        </p:nvSpPr>
        <p:spPr>
          <a:xfrm>
            <a:off x="27837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500</a:t>
            </a:r>
            <a:endParaRPr sz="1000">
              <a:latin typeface="Assistant"/>
              <a:ea typeface="Assistant"/>
              <a:cs typeface="Assistant"/>
              <a:sym typeface="Assistant"/>
            </a:endParaRPr>
          </a:p>
        </p:txBody>
      </p:sp>
      <p:sp>
        <p:nvSpPr>
          <p:cNvPr id="932" name="Google Shape;932;p78"/>
          <p:cNvSpPr txBox="1"/>
          <p:nvPr/>
        </p:nvSpPr>
        <p:spPr>
          <a:xfrm>
            <a:off x="3208508" y="4570342"/>
            <a:ext cx="424800" cy="28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a:ea typeface="Assistant"/>
                <a:cs typeface="Assistant"/>
                <a:sym typeface="Assistant"/>
              </a:rPr>
              <a:t>600</a:t>
            </a:r>
            <a:endParaRPr sz="1000">
              <a:latin typeface="Assistant"/>
              <a:ea typeface="Assistant"/>
              <a:cs typeface="Assistant"/>
              <a:sym typeface="Assistant"/>
            </a:endParaRPr>
          </a:p>
        </p:txBody>
      </p:sp>
      <p:sp>
        <p:nvSpPr>
          <p:cNvPr id="933" name="Google Shape;933;p78"/>
          <p:cNvSpPr txBox="1"/>
          <p:nvPr/>
        </p:nvSpPr>
        <p:spPr>
          <a:xfrm>
            <a:off x="3596550" y="3353288"/>
            <a:ext cx="1950900" cy="4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E69138"/>
                </a:solidFill>
                <a:latin typeface="Assistant"/>
                <a:ea typeface="Assistant"/>
                <a:cs typeface="Assistant"/>
                <a:sym typeface="Assistant"/>
              </a:rPr>
              <a:t>0.1n</a:t>
            </a:r>
            <a:r>
              <a:rPr lang="en" sz="1800" b="1" baseline="30000">
                <a:solidFill>
                  <a:srgbClr val="E69138"/>
                </a:solidFill>
                <a:latin typeface="Assistant"/>
                <a:ea typeface="Assistant"/>
                <a:cs typeface="Assistant"/>
                <a:sym typeface="Assistant"/>
              </a:rPr>
              <a:t>1.6 </a:t>
            </a:r>
            <a:r>
              <a:rPr lang="en" sz="1800" b="1">
                <a:solidFill>
                  <a:srgbClr val="E69138"/>
                </a:solidFill>
                <a:latin typeface="Assistant"/>
                <a:ea typeface="Assistant"/>
                <a:cs typeface="Assistant"/>
                <a:sym typeface="Assistant"/>
              </a:rPr>
              <a:t>+ 300</a:t>
            </a:r>
            <a:endParaRPr sz="1800" b="1">
              <a:solidFill>
                <a:srgbClr val="E69138"/>
              </a:solidFill>
              <a:latin typeface="Assistant"/>
              <a:ea typeface="Assistant"/>
              <a:cs typeface="Assistant"/>
              <a:sym typeface="Assistant"/>
            </a:endParaRPr>
          </a:p>
        </p:txBody>
      </p:sp>
      <p:sp>
        <p:nvSpPr>
          <p:cNvPr id="934" name="Google Shape;934;p78"/>
          <p:cNvSpPr txBox="1"/>
          <p:nvPr/>
        </p:nvSpPr>
        <p:spPr>
          <a:xfrm>
            <a:off x="3876750" y="3837200"/>
            <a:ext cx="1390500" cy="4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8E7CC3"/>
                </a:solidFill>
                <a:latin typeface="Assistant"/>
                <a:ea typeface="Assistant"/>
                <a:cs typeface="Assistant"/>
                <a:sym typeface="Assistant"/>
              </a:rPr>
              <a:t>0.008n</a:t>
            </a:r>
            <a:r>
              <a:rPr lang="en" sz="1800" b="1" baseline="30000">
                <a:solidFill>
                  <a:srgbClr val="8E7CC3"/>
                </a:solidFill>
                <a:latin typeface="Assistant"/>
                <a:ea typeface="Assistant"/>
                <a:cs typeface="Assistant"/>
                <a:sym typeface="Assistant"/>
              </a:rPr>
              <a:t>2</a:t>
            </a:r>
            <a:endParaRPr sz="1800" b="1">
              <a:solidFill>
                <a:srgbClr val="8E7CC3"/>
              </a:solidFill>
              <a:latin typeface="Assistant"/>
              <a:ea typeface="Assistant"/>
              <a:cs typeface="Assistant"/>
              <a:sym typeface="Assistant"/>
            </a:endParaRPr>
          </a:p>
        </p:txBody>
      </p:sp>
      <p:sp>
        <p:nvSpPr>
          <p:cNvPr id="935" name="Google Shape;935;p78"/>
          <p:cNvSpPr txBox="1"/>
          <p:nvPr/>
        </p:nvSpPr>
        <p:spPr>
          <a:xfrm>
            <a:off x="1200875" y="2914100"/>
            <a:ext cx="1518000" cy="36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i="1">
                <a:latin typeface="Assistant"/>
                <a:ea typeface="Assistant"/>
                <a:cs typeface="Assistant"/>
                <a:sym typeface="Assistant"/>
              </a:rPr>
              <a:t>when n is small...</a:t>
            </a:r>
            <a:endParaRPr i="1">
              <a:latin typeface="Assistant"/>
              <a:ea typeface="Assistant"/>
              <a:cs typeface="Assistant"/>
              <a:sym typeface="Assistant"/>
            </a:endParaRPr>
          </a:p>
        </p:txBody>
      </p:sp>
      <p:cxnSp>
        <p:nvCxnSpPr>
          <p:cNvPr id="936" name="Google Shape;936;p78"/>
          <p:cNvCxnSpPr/>
          <p:nvPr/>
        </p:nvCxnSpPr>
        <p:spPr>
          <a:xfrm rot="10800000">
            <a:off x="2791050" y="3862700"/>
            <a:ext cx="1314300" cy="198900"/>
          </a:xfrm>
          <a:prstGeom prst="straightConnector1">
            <a:avLst/>
          </a:prstGeom>
          <a:noFill/>
          <a:ln w="9525" cap="flat" cmpd="sng">
            <a:solidFill>
              <a:schemeClr val="dk2"/>
            </a:solidFill>
            <a:prstDash val="solid"/>
            <a:round/>
            <a:headEnd type="none" w="med" len="med"/>
            <a:tailEnd type="stealth" w="med" len="med"/>
          </a:ln>
        </p:spPr>
      </p:cxnSp>
      <p:cxnSp>
        <p:nvCxnSpPr>
          <p:cNvPr id="937" name="Google Shape;937;p78"/>
          <p:cNvCxnSpPr/>
          <p:nvPr/>
        </p:nvCxnSpPr>
        <p:spPr>
          <a:xfrm rot="10800000">
            <a:off x="3288100" y="3185150"/>
            <a:ext cx="759000" cy="225900"/>
          </a:xfrm>
          <a:prstGeom prst="straightConnector1">
            <a:avLst/>
          </a:prstGeom>
          <a:noFill/>
          <a:ln w="9525" cap="flat" cmpd="sng">
            <a:solidFill>
              <a:schemeClr val="dk2"/>
            </a:solidFill>
            <a:prstDash val="solid"/>
            <a:round/>
            <a:headEnd type="none" w="med" len="med"/>
            <a:tailEnd type="stealth" w="med" len="med"/>
          </a:ln>
        </p:spPr>
      </p:cxnSp>
      <p:sp>
        <p:nvSpPr>
          <p:cNvPr id="938" name="Google Shape;938;p78"/>
          <p:cNvSpPr txBox="1"/>
          <p:nvPr/>
        </p:nvSpPr>
        <p:spPr>
          <a:xfrm>
            <a:off x="1657150" y="4840100"/>
            <a:ext cx="1283100" cy="19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Assistant"/>
                <a:ea typeface="Assistant"/>
                <a:cs typeface="Assistant"/>
                <a:sym typeface="Assistant"/>
              </a:rPr>
              <a:t>n (input size)</a:t>
            </a:r>
            <a:endParaRPr>
              <a:latin typeface="Assistant"/>
              <a:ea typeface="Assistant"/>
              <a:cs typeface="Assistant"/>
              <a:sym typeface="Assistant"/>
            </a:endParaRPr>
          </a:p>
        </p:txBody>
      </p:sp>
      <p:sp>
        <p:nvSpPr>
          <p:cNvPr id="939" name="Google Shape;939;p78"/>
          <p:cNvSpPr/>
          <p:nvPr/>
        </p:nvSpPr>
        <p:spPr>
          <a:xfrm>
            <a:off x="911750" y="3158050"/>
            <a:ext cx="2728750" cy="1427625"/>
          </a:xfrm>
          <a:custGeom>
            <a:avLst/>
            <a:gdLst/>
            <a:ahLst/>
            <a:cxnLst/>
            <a:rect l="l" t="t" r="r" b="b"/>
            <a:pathLst>
              <a:path w="109150" h="57105" extrusionOk="0">
                <a:moveTo>
                  <a:pt x="0" y="57105"/>
                </a:moveTo>
                <a:cubicBezTo>
                  <a:pt x="3675" y="56744"/>
                  <a:pt x="13373" y="57286"/>
                  <a:pt x="22047" y="54937"/>
                </a:cubicBezTo>
                <a:cubicBezTo>
                  <a:pt x="30721" y="52588"/>
                  <a:pt x="42528" y="48010"/>
                  <a:pt x="52045" y="43010"/>
                </a:cubicBezTo>
                <a:cubicBezTo>
                  <a:pt x="61562" y="38010"/>
                  <a:pt x="69634" y="32107"/>
                  <a:pt x="79151" y="24939"/>
                </a:cubicBezTo>
                <a:cubicBezTo>
                  <a:pt x="88669" y="17771"/>
                  <a:pt x="104150" y="4157"/>
                  <a:pt x="109150" y="0"/>
                </a:cubicBezTo>
              </a:path>
            </a:pathLst>
          </a:custGeom>
          <a:noFill/>
          <a:ln w="19050" cap="flat" cmpd="sng">
            <a:solidFill>
              <a:srgbClr val="8E7CC3"/>
            </a:solidFill>
            <a:prstDash val="dash"/>
            <a:round/>
            <a:headEnd type="none" w="med" len="med"/>
            <a:tailEnd type="none" w="med" len="med"/>
          </a:ln>
        </p:spPr>
      </p:sp>
      <p:sp>
        <p:nvSpPr>
          <p:cNvPr id="940" name="Google Shape;940;p78"/>
          <p:cNvSpPr/>
          <p:nvPr/>
        </p:nvSpPr>
        <p:spPr>
          <a:xfrm>
            <a:off x="938850" y="3031554"/>
            <a:ext cx="2493825" cy="1409550"/>
          </a:xfrm>
          <a:custGeom>
            <a:avLst/>
            <a:gdLst/>
            <a:ahLst/>
            <a:cxnLst/>
            <a:rect l="l" t="t" r="r" b="b"/>
            <a:pathLst>
              <a:path w="99753" h="56382" extrusionOk="0">
                <a:moveTo>
                  <a:pt x="0" y="56382"/>
                </a:moveTo>
                <a:cubicBezTo>
                  <a:pt x="3193" y="55539"/>
                  <a:pt x="10783" y="54756"/>
                  <a:pt x="19156" y="51322"/>
                </a:cubicBezTo>
                <a:cubicBezTo>
                  <a:pt x="27529" y="47889"/>
                  <a:pt x="40540" y="41383"/>
                  <a:pt x="50238" y="35781"/>
                </a:cubicBezTo>
                <a:cubicBezTo>
                  <a:pt x="59936" y="30179"/>
                  <a:pt x="69093" y="23674"/>
                  <a:pt x="77345" y="17710"/>
                </a:cubicBezTo>
                <a:cubicBezTo>
                  <a:pt x="85598" y="11747"/>
                  <a:pt x="96018" y="2952"/>
                  <a:pt x="99753" y="0"/>
                </a:cubicBezTo>
              </a:path>
            </a:pathLst>
          </a:custGeom>
          <a:noFill/>
          <a:ln w="19050" cap="flat" cmpd="sng">
            <a:solidFill>
              <a:schemeClr val="accent4"/>
            </a:solidFill>
            <a:prstDash val="solid"/>
            <a:round/>
            <a:headEnd type="none" w="med" len="med"/>
            <a:tailEnd type="none" w="med" len="med"/>
          </a:ln>
        </p:spPr>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79"/>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ASYMPTOTIC ANALYSIS (High Level Idea)</a:t>
            </a:r>
            <a:endParaRPr sz="3600">
              <a:solidFill>
                <a:schemeClr val="accent5"/>
              </a:solidFill>
              <a:latin typeface="Lato Light"/>
              <a:ea typeface="Lato Light"/>
              <a:cs typeface="Lato Light"/>
              <a:sym typeface="Lato Light"/>
            </a:endParaRPr>
          </a:p>
        </p:txBody>
      </p:sp>
      <p:sp>
        <p:nvSpPr>
          <p:cNvPr id="946" name="Google Shape;946;p79"/>
          <p:cNvSpPr txBox="1">
            <a:spLocks noGrp="1"/>
          </p:cNvSpPr>
          <p:nvPr>
            <p:ph type="subTitle" idx="1"/>
          </p:nvPr>
        </p:nvSpPr>
        <p:spPr>
          <a:xfrm>
            <a:off x="311700" y="966650"/>
            <a:ext cx="8460900" cy="20640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Clr>
                <a:schemeClr val="dk1"/>
              </a:buClr>
              <a:buSzPts val="1900"/>
              <a:buFont typeface="Assistant ExtraLight"/>
              <a:buChar char="●"/>
            </a:pPr>
            <a:r>
              <a:rPr lang="en" sz="1900">
                <a:solidFill>
                  <a:schemeClr val="dk1"/>
                </a:solidFill>
                <a:latin typeface="Assistant ExtraLight"/>
                <a:ea typeface="Assistant ExtraLight"/>
                <a:cs typeface="Assistant ExtraLight"/>
                <a:sym typeface="Assistant ExtraLight"/>
              </a:rPr>
              <a:t>To compare algorithm runtimes in this class, we compare their Big-O runtimes</a:t>
            </a:r>
            <a:endParaRPr sz="1900">
              <a:solidFill>
                <a:schemeClr val="dk1"/>
              </a:solidFill>
              <a:latin typeface="Assistant ExtraLight"/>
              <a:ea typeface="Assistant ExtraLight"/>
              <a:cs typeface="Assistant ExtraLight"/>
              <a:sym typeface="Assistant ExtraLight"/>
            </a:endParaRPr>
          </a:p>
          <a:p>
            <a:pPr marL="914400" lvl="1" indent="-336550" algn="l" rtl="0">
              <a:spcBef>
                <a:spcPts val="0"/>
              </a:spcBef>
              <a:spcAft>
                <a:spcPts val="0"/>
              </a:spcAft>
              <a:buClr>
                <a:schemeClr val="dk1"/>
              </a:buClr>
              <a:buSzPts val="1700"/>
              <a:buFont typeface="Assistant ExtraLight"/>
              <a:buChar char="○"/>
            </a:pPr>
            <a:r>
              <a:rPr lang="en" sz="1700">
                <a:solidFill>
                  <a:schemeClr val="dk1"/>
                </a:solidFill>
                <a:latin typeface="Assistant ExtraLight"/>
                <a:ea typeface="Assistant ExtraLight"/>
                <a:cs typeface="Assistant ExtraLight"/>
                <a:sym typeface="Assistant ExtraLight"/>
              </a:rPr>
              <a:t>Ex: a runtime of O(n</a:t>
            </a:r>
            <a:r>
              <a:rPr lang="en" sz="1700" baseline="30000">
                <a:solidFill>
                  <a:schemeClr val="dk1"/>
                </a:solidFill>
                <a:latin typeface="Assistant ExtraLight"/>
                <a:ea typeface="Assistant ExtraLight"/>
                <a:cs typeface="Assistant ExtraLight"/>
                <a:sym typeface="Assistant ExtraLight"/>
              </a:rPr>
              <a:t>2</a:t>
            </a:r>
            <a:r>
              <a:rPr lang="en" sz="1700">
                <a:solidFill>
                  <a:schemeClr val="dk1"/>
                </a:solidFill>
                <a:latin typeface="Assistant ExtraLight"/>
                <a:ea typeface="Assistant ExtraLight"/>
                <a:cs typeface="Assistant ExtraLight"/>
                <a:sym typeface="Assistant ExtraLight"/>
              </a:rPr>
              <a:t>) is considered “better” than a runtime of O(n</a:t>
            </a:r>
            <a:r>
              <a:rPr lang="en" sz="1700" baseline="30000">
                <a:solidFill>
                  <a:schemeClr val="dk1"/>
                </a:solidFill>
                <a:latin typeface="Assistant ExtraLight"/>
                <a:ea typeface="Assistant ExtraLight"/>
                <a:cs typeface="Assistant ExtraLight"/>
                <a:sym typeface="Assistant ExtraLight"/>
              </a:rPr>
              <a:t>3</a:t>
            </a:r>
            <a:r>
              <a:rPr lang="en" sz="1700">
                <a:solidFill>
                  <a:schemeClr val="dk1"/>
                </a:solidFill>
                <a:latin typeface="Assistant ExtraLight"/>
                <a:ea typeface="Assistant ExtraLight"/>
                <a:cs typeface="Assistant ExtraLight"/>
                <a:sym typeface="Assistant ExtraLight"/>
              </a:rPr>
              <a:t>)</a:t>
            </a:r>
            <a:endParaRPr sz="1700">
              <a:solidFill>
                <a:schemeClr val="dk1"/>
              </a:solidFill>
              <a:latin typeface="Assistant ExtraLight"/>
              <a:ea typeface="Assistant ExtraLight"/>
              <a:cs typeface="Assistant ExtraLight"/>
              <a:sym typeface="Assistant ExtraLight"/>
            </a:endParaRPr>
          </a:p>
          <a:p>
            <a:pPr marL="914400" lvl="1" indent="-336550" algn="l" rtl="0">
              <a:spcBef>
                <a:spcPts val="0"/>
              </a:spcBef>
              <a:spcAft>
                <a:spcPts val="0"/>
              </a:spcAft>
              <a:buClr>
                <a:schemeClr val="dk1"/>
              </a:buClr>
              <a:buSzPts val="1700"/>
              <a:buFont typeface="Assistant ExtraLight"/>
              <a:buChar char="○"/>
            </a:pPr>
            <a:r>
              <a:rPr lang="en" sz="1700">
                <a:solidFill>
                  <a:schemeClr val="dk1"/>
                </a:solidFill>
                <a:latin typeface="Assistant ExtraLight"/>
                <a:ea typeface="Assistant ExtraLight"/>
                <a:cs typeface="Assistant ExtraLight"/>
                <a:sym typeface="Assistant ExtraLight"/>
              </a:rPr>
              <a:t>Ex: a runtime of O(n</a:t>
            </a:r>
            <a:r>
              <a:rPr lang="en" sz="1700" baseline="30000">
                <a:solidFill>
                  <a:schemeClr val="dk1"/>
                </a:solidFill>
                <a:latin typeface="Assistant ExtraLight"/>
                <a:ea typeface="Assistant ExtraLight"/>
                <a:cs typeface="Assistant ExtraLight"/>
                <a:sym typeface="Assistant ExtraLight"/>
              </a:rPr>
              <a:t>1.6</a:t>
            </a:r>
            <a:r>
              <a:rPr lang="en" sz="1700">
                <a:solidFill>
                  <a:schemeClr val="dk1"/>
                </a:solidFill>
                <a:latin typeface="Assistant ExtraLight"/>
                <a:ea typeface="Assistant ExtraLight"/>
                <a:cs typeface="Assistant ExtraLight"/>
                <a:sym typeface="Assistant ExtraLight"/>
              </a:rPr>
              <a:t>) is considered “better” than a runtime of O(n</a:t>
            </a:r>
            <a:r>
              <a:rPr lang="en" sz="1700" baseline="30000">
                <a:solidFill>
                  <a:schemeClr val="dk1"/>
                </a:solidFill>
                <a:latin typeface="Assistant ExtraLight"/>
                <a:ea typeface="Assistant ExtraLight"/>
                <a:cs typeface="Assistant ExtraLight"/>
                <a:sym typeface="Assistant ExtraLight"/>
              </a:rPr>
              <a:t>2</a:t>
            </a:r>
            <a:r>
              <a:rPr lang="en" sz="1700">
                <a:solidFill>
                  <a:schemeClr val="dk1"/>
                </a:solidFill>
                <a:latin typeface="Assistant ExtraLight"/>
                <a:ea typeface="Assistant ExtraLight"/>
                <a:cs typeface="Assistant ExtraLight"/>
                <a:sym typeface="Assistant ExtraLight"/>
              </a:rPr>
              <a:t>)</a:t>
            </a:r>
            <a:endParaRPr sz="1700">
              <a:solidFill>
                <a:schemeClr val="dk1"/>
              </a:solidFill>
              <a:latin typeface="Assistant ExtraLight"/>
              <a:ea typeface="Assistant ExtraLight"/>
              <a:cs typeface="Assistant ExtraLight"/>
              <a:sym typeface="Assistant ExtraLight"/>
            </a:endParaRPr>
          </a:p>
          <a:p>
            <a:pPr marL="914400" lvl="1" indent="-336550" algn="l" rtl="0">
              <a:spcBef>
                <a:spcPts val="0"/>
              </a:spcBef>
              <a:spcAft>
                <a:spcPts val="0"/>
              </a:spcAft>
              <a:buClr>
                <a:schemeClr val="dk1"/>
              </a:buClr>
              <a:buSzPts val="1700"/>
              <a:buFont typeface="Assistant ExtraLight"/>
              <a:buChar char="○"/>
            </a:pPr>
            <a:r>
              <a:rPr lang="en" sz="1700">
                <a:solidFill>
                  <a:schemeClr val="dk1"/>
                </a:solidFill>
                <a:latin typeface="Assistant ExtraLight"/>
                <a:ea typeface="Assistant ExtraLight"/>
                <a:cs typeface="Assistant ExtraLight"/>
                <a:sym typeface="Assistant ExtraLight"/>
              </a:rPr>
              <a:t>Ex: a runtime of O(1/n) is considered “better” than O(1)</a:t>
            </a:r>
            <a:endParaRPr sz="1700">
              <a:solidFill>
                <a:schemeClr val="dk1"/>
              </a:solidFill>
              <a:latin typeface="Assistant ExtraLight"/>
              <a:ea typeface="Assistant ExtraLight"/>
              <a:cs typeface="Assistant ExtraLight"/>
              <a:sym typeface="Assistant ExtraLight"/>
            </a:endParaRPr>
          </a:p>
        </p:txBody>
      </p:sp>
      <p:sp>
        <p:nvSpPr>
          <p:cNvPr id="947" name="Google Shape;947;p79"/>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51"/>
        <p:cNvGrpSpPr/>
        <p:nvPr/>
      </p:nvGrpSpPr>
      <p:grpSpPr>
        <a:xfrm>
          <a:off x="0" y="0"/>
          <a:ext cx="0" cy="0"/>
          <a:chOff x="0" y="0"/>
          <a:chExt cx="0" cy="0"/>
        </a:xfrm>
      </p:grpSpPr>
      <p:sp>
        <p:nvSpPr>
          <p:cNvPr id="952" name="Google Shape;952;p80"/>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ASYMPTOTIC ANALYSIS (High Level Idea)</a:t>
            </a:r>
            <a:endParaRPr sz="3600">
              <a:solidFill>
                <a:schemeClr val="accent5"/>
              </a:solidFill>
              <a:latin typeface="Lato Light"/>
              <a:ea typeface="Lato Light"/>
              <a:cs typeface="Lato Light"/>
              <a:sym typeface="Lato Light"/>
            </a:endParaRPr>
          </a:p>
        </p:txBody>
      </p:sp>
      <p:sp>
        <p:nvSpPr>
          <p:cNvPr id="953" name="Google Shape;953;p80"/>
          <p:cNvSpPr txBox="1">
            <a:spLocks noGrp="1"/>
          </p:cNvSpPr>
          <p:nvPr>
            <p:ph type="subTitle" idx="1"/>
          </p:nvPr>
        </p:nvSpPr>
        <p:spPr>
          <a:xfrm>
            <a:off x="311700" y="966650"/>
            <a:ext cx="8460900" cy="2064000"/>
          </a:xfrm>
          <a:prstGeom prst="rect">
            <a:avLst/>
          </a:prstGeom>
        </p:spPr>
        <p:txBody>
          <a:bodyPr spcFirstLastPara="1" wrap="square" lIns="91425" tIns="91425" rIns="91425" bIns="91425" anchor="t" anchorCtr="0">
            <a:noAutofit/>
          </a:bodyPr>
          <a:lstStyle/>
          <a:p>
            <a:pPr marL="457200" lvl="0" indent="-349250" algn="l" rtl="0">
              <a:spcBef>
                <a:spcPts val="1000"/>
              </a:spcBef>
              <a:spcAft>
                <a:spcPts val="0"/>
              </a:spcAft>
              <a:buClr>
                <a:schemeClr val="dk1"/>
              </a:buClr>
              <a:buSzPts val="1900"/>
              <a:buFont typeface="Assistant ExtraLight"/>
              <a:buChar char="●"/>
            </a:pPr>
            <a:r>
              <a:rPr lang="en" sz="1900">
                <a:solidFill>
                  <a:schemeClr val="dk1"/>
                </a:solidFill>
                <a:latin typeface="Assistant ExtraLight"/>
                <a:ea typeface="Assistant ExtraLight"/>
                <a:cs typeface="Assistant ExtraLight"/>
                <a:sym typeface="Assistant ExtraLight"/>
              </a:rPr>
              <a:t>To compare algorithm runtimes in this class, we compare their Big-O runtimes</a:t>
            </a:r>
            <a:endParaRPr sz="1900">
              <a:solidFill>
                <a:schemeClr val="dk1"/>
              </a:solidFill>
              <a:latin typeface="Assistant ExtraLight"/>
              <a:ea typeface="Assistant ExtraLight"/>
              <a:cs typeface="Assistant ExtraLight"/>
              <a:sym typeface="Assistant ExtraLight"/>
            </a:endParaRPr>
          </a:p>
          <a:p>
            <a:pPr marL="914400" lvl="1" indent="-336550" algn="l" rtl="0">
              <a:spcBef>
                <a:spcPts val="0"/>
              </a:spcBef>
              <a:spcAft>
                <a:spcPts val="0"/>
              </a:spcAft>
              <a:buClr>
                <a:schemeClr val="dk1"/>
              </a:buClr>
              <a:buSzPts val="1700"/>
              <a:buFont typeface="Assistant ExtraLight"/>
              <a:buChar char="○"/>
            </a:pPr>
            <a:r>
              <a:rPr lang="en" sz="1700">
                <a:solidFill>
                  <a:schemeClr val="dk1"/>
                </a:solidFill>
                <a:latin typeface="Assistant ExtraLight"/>
                <a:ea typeface="Assistant ExtraLight"/>
                <a:cs typeface="Assistant ExtraLight"/>
                <a:sym typeface="Assistant ExtraLight"/>
              </a:rPr>
              <a:t>Ex: a runtime of O(n</a:t>
            </a:r>
            <a:r>
              <a:rPr lang="en" sz="1700" baseline="30000">
                <a:solidFill>
                  <a:schemeClr val="dk1"/>
                </a:solidFill>
                <a:latin typeface="Assistant ExtraLight"/>
                <a:ea typeface="Assistant ExtraLight"/>
                <a:cs typeface="Assistant ExtraLight"/>
                <a:sym typeface="Assistant ExtraLight"/>
              </a:rPr>
              <a:t>2</a:t>
            </a:r>
            <a:r>
              <a:rPr lang="en" sz="1700">
                <a:solidFill>
                  <a:schemeClr val="dk1"/>
                </a:solidFill>
                <a:latin typeface="Assistant ExtraLight"/>
                <a:ea typeface="Assistant ExtraLight"/>
                <a:cs typeface="Assistant ExtraLight"/>
                <a:sym typeface="Assistant ExtraLight"/>
              </a:rPr>
              <a:t>) is considered “better” than a runtime of O(n</a:t>
            </a:r>
            <a:r>
              <a:rPr lang="en" sz="1700" baseline="30000">
                <a:solidFill>
                  <a:schemeClr val="dk1"/>
                </a:solidFill>
                <a:latin typeface="Assistant ExtraLight"/>
                <a:ea typeface="Assistant ExtraLight"/>
                <a:cs typeface="Assistant ExtraLight"/>
                <a:sym typeface="Assistant ExtraLight"/>
              </a:rPr>
              <a:t>3</a:t>
            </a:r>
            <a:r>
              <a:rPr lang="en" sz="1700">
                <a:solidFill>
                  <a:schemeClr val="dk1"/>
                </a:solidFill>
                <a:latin typeface="Assistant ExtraLight"/>
                <a:ea typeface="Assistant ExtraLight"/>
                <a:cs typeface="Assistant ExtraLight"/>
                <a:sym typeface="Assistant ExtraLight"/>
              </a:rPr>
              <a:t>)</a:t>
            </a:r>
            <a:endParaRPr sz="1700">
              <a:solidFill>
                <a:schemeClr val="dk1"/>
              </a:solidFill>
              <a:latin typeface="Assistant ExtraLight"/>
              <a:ea typeface="Assistant ExtraLight"/>
              <a:cs typeface="Assistant ExtraLight"/>
              <a:sym typeface="Assistant ExtraLight"/>
            </a:endParaRPr>
          </a:p>
          <a:p>
            <a:pPr marL="914400" lvl="1" indent="-336550" algn="l" rtl="0">
              <a:spcBef>
                <a:spcPts val="0"/>
              </a:spcBef>
              <a:spcAft>
                <a:spcPts val="0"/>
              </a:spcAft>
              <a:buClr>
                <a:schemeClr val="dk1"/>
              </a:buClr>
              <a:buSzPts val="1700"/>
              <a:buFont typeface="Assistant ExtraLight"/>
              <a:buChar char="○"/>
            </a:pPr>
            <a:r>
              <a:rPr lang="en" sz="1700">
                <a:solidFill>
                  <a:schemeClr val="dk1"/>
                </a:solidFill>
                <a:latin typeface="Assistant ExtraLight"/>
                <a:ea typeface="Assistant ExtraLight"/>
                <a:cs typeface="Assistant ExtraLight"/>
                <a:sym typeface="Assistant ExtraLight"/>
              </a:rPr>
              <a:t>Ex: a runtime of O(n</a:t>
            </a:r>
            <a:r>
              <a:rPr lang="en" sz="1700" baseline="30000">
                <a:solidFill>
                  <a:schemeClr val="dk1"/>
                </a:solidFill>
                <a:latin typeface="Assistant ExtraLight"/>
                <a:ea typeface="Assistant ExtraLight"/>
                <a:cs typeface="Assistant ExtraLight"/>
                <a:sym typeface="Assistant ExtraLight"/>
              </a:rPr>
              <a:t>1.6</a:t>
            </a:r>
            <a:r>
              <a:rPr lang="en" sz="1700">
                <a:solidFill>
                  <a:schemeClr val="dk1"/>
                </a:solidFill>
                <a:latin typeface="Assistant ExtraLight"/>
                <a:ea typeface="Assistant ExtraLight"/>
                <a:cs typeface="Assistant ExtraLight"/>
                <a:sym typeface="Assistant ExtraLight"/>
              </a:rPr>
              <a:t>) is considered “better” than a runtime of O(n</a:t>
            </a:r>
            <a:r>
              <a:rPr lang="en" sz="1700" baseline="30000">
                <a:solidFill>
                  <a:schemeClr val="dk1"/>
                </a:solidFill>
                <a:latin typeface="Assistant ExtraLight"/>
                <a:ea typeface="Assistant ExtraLight"/>
                <a:cs typeface="Assistant ExtraLight"/>
                <a:sym typeface="Assistant ExtraLight"/>
              </a:rPr>
              <a:t>2</a:t>
            </a:r>
            <a:r>
              <a:rPr lang="en" sz="1700">
                <a:solidFill>
                  <a:schemeClr val="dk1"/>
                </a:solidFill>
                <a:latin typeface="Assistant ExtraLight"/>
                <a:ea typeface="Assistant ExtraLight"/>
                <a:cs typeface="Assistant ExtraLight"/>
                <a:sym typeface="Assistant ExtraLight"/>
              </a:rPr>
              <a:t>)</a:t>
            </a:r>
            <a:endParaRPr sz="1700">
              <a:solidFill>
                <a:schemeClr val="dk1"/>
              </a:solidFill>
              <a:latin typeface="Assistant ExtraLight"/>
              <a:ea typeface="Assistant ExtraLight"/>
              <a:cs typeface="Assistant ExtraLight"/>
              <a:sym typeface="Assistant ExtraLight"/>
            </a:endParaRPr>
          </a:p>
          <a:p>
            <a:pPr marL="914400" lvl="1" indent="-336550" algn="l" rtl="0">
              <a:spcBef>
                <a:spcPts val="0"/>
              </a:spcBef>
              <a:spcAft>
                <a:spcPts val="0"/>
              </a:spcAft>
              <a:buClr>
                <a:schemeClr val="dk1"/>
              </a:buClr>
              <a:buSzPts val="1700"/>
              <a:buFont typeface="Assistant ExtraLight"/>
              <a:buChar char="○"/>
            </a:pPr>
            <a:r>
              <a:rPr lang="en" sz="1700">
                <a:solidFill>
                  <a:schemeClr val="dk1"/>
                </a:solidFill>
                <a:latin typeface="Assistant ExtraLight"/>
                <a:ea typeface="Assistant ExtraLight"/>
                <a:cs typeface="Assistant ExtraLight"/>
                <a:sym typeface="Assistant ExtraLight"/>
              </a:rPr>
              <a:t>Ex: a runtime of O(1/n) is considered “better” than O(1)</a:t>
            </a:r>
            <a:endParaRPr sz="1700">
              <a:solidFill>
                <a:schemeClr val="dk1"/>
              </a:solidFill>
              <a:latin typeface="Assistant ExtraLight"/>
              <a:ea typeface="Assistant ExtraLight"/>
              <a:cs typeface="Assistant ExtraLight"/>
              <a:sym typeface="Assistant ExtraLight"/>
            </a:endParaRPr>
          </a:p>
        </p:txBody>
      </p:sp>
      <p:sp>
        <p:nvSpPr>
          <p:cNvPr id="956" name="Google Shape;956;p80"/>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sp>
        <p:nvSpPr>
          <p:cNvPr id="954" name="Google Shape;954;p80"/>
          <p:cNvSpPr/>
          <p:nvPr/>
        </p:nvSpPr>
        <p:spPr>
          <a:xfrm>
            <a:off x="2058450" y="2571750"/>
            <a:ext cx="4967400" cy="2340300"/>
          </a:xfrm>
          <a:prstGeom prst="roundRect">
            <a:avLst>
              <a:gd name="adj" fmla="val 34124"/>
            </a:avLst>
          </a:prstGeom>
          <a:solidFill>
            <a:srgbClr val="FFFFFF"/>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So the question is:</a:t>
            </a:r>
            <a:endParaRPr sz="1800" i="1">
              <a:solidFill>
                <a:srgbClr val="CC0000"/>
              </a:solidFill>
              <a:latin typeface="Assistant ExtraLight"/>
              <a:ea typeface="Assistant ExtraLight"/>
              <a:cs typeface="Assistant ExtraLight"/>
              <a:sym typeface="Assistant ExtraLight"/>
            </a:endParaRPr>
          </a:p>
          <a:p>
            <a:pPr marL="0" lvl="0" indent="0" algn="ctr" rtl="0">
              <a:lnSpc>
                <a:spcPct val="100000"/>
              </a:lnSpc>
              <a:spcBef>
                <a:spcPts val="0"/>
              </a:spcBef>
              <a:spcAft>
                <a:spcPts val="0"/>
              </a:spcAft>
              <a:buNone/>
            </a:pPr>
            <a:r>
              <a:rPr lang="en" sz="3800" b="1">
                <a:solidFill>
                  <a:srgbClr val="CC0000"/>
                </a:solidFill>
                <a:latin typeface="Assistant"/>
                <a:ea typeface="Assistant"/>
                <a:cs typeface="Assistant"/>
                <a:sym typeface="Assistant"/>
              </a:rPr>
              <a:t>Can we multiply </a:t>
            </a:r>
            <a:br>
              <a:rPr lang="en" sz="3800" b="1">
                <a:solidFill>
                  <a:srgbClr val="CC0000"/>
                </a:solidFill>
                <a:latin typeface="Assistant"/>
                <a:ea typeface="Assistant"/>
                <a:cs typeface="Assistant"/>
                <a:sym typeface="Assistant"/>
              </a:rPr>
            </a:br>
            <a:r>
              <a:rPr lang="en" sz="3800" b="1">
                <a:solidFill>
                  <a:srgbClr val="CC0000"/>
                </a:solidFill>
                <a:latin typeface="Assistant"/>
                <a:ea typeface="Assistant"/>
                <a:cs typeface="Assistant"/>
                <a:sym typeface="Assistant"/>
              </a:rPr>
              <a:t>n-digit integers </a:t>
            </a:r>
            <a:br>
              <a:rPr lang="en" sz="3800" b="1">
                <a:solidFill>
                  <a:srgbClr val="CC0000"/>
                </a:solidFill>
                <a:latin typeface="Assistant"/>
                <a:ea typeface="Assistant"/>
                <a:cs typeface="Assistant"/>
                <a:sym typeface="Assistant"/>
              </a:rPr>
            </a:br>
            <a:r>
              <a:rPr lang="en" sz="3800" b="1">
                <a:solidFill>
                  <a:srgbClr val="CC0000"/>
                </a:solidFill>
                <a:latin typeface="Assistant"/>
                <a:ea typeface="Assistant"/>
                <a:cs typeface="Assistant"/>
                <a:sym typeface="Assistant"/>
              </a:rPr>
              <a:t>faster than O(n</a:t>
            </a:r>
            <a:r>
              <a:rPr lang="en" sz="3800" b="1" baseline="30000">
                <a:solidFill>
                  <a:srgbClr val="CC0000"/>
                </a:solidFill>
                <a:latin typeface="Assistant"/>
                <a:ea typeface="Assistant"/>
                <a:cs typeface="Assistant"/>
                <a:sym typeface="Assistant"/>
              </a:rPr>
              <a:t>2</a:t>
            </a:r>
            <a:r>
              <a:rPr lang="en" sz="3800" b="1">
                <a:solidFill>
                  <a:srgbClr val="CC0000"/>
                </a:solidFill>
                <a:latin typeface="Assistant"/>
                <a:ea typeface="Assistant"/>
                <a:cs typeface="Assistant"/>
                <a:sym typeface="Assistant"/>
              </a:rPr>
              <a:t>)?</a:t>
            </a:r>
            <a:endParaRPr sz="3800" b="1">
              <a:solidFill>
                <a:srgbClr val="CC0000"/>
              </a:solidFill>
              <a:latin typeface="Assistant"/>
              <a:ea typeface="Assistant"/>
              <a:cs typeface="Assistant"/>
              <a:sym typeface="Assistant"/>
            </a:endParaRPr>
          </a:p>
        </p:txBody>
      </p:sp>
      <p:sp>
        <p:nvSpPr>
          <p:cNvPr id="955" name="Google Shape;955;p80"/>
          <p:cNvSpPr txBox="1"/>
          <p:nvPr/>
        </p:nvSpPr>
        <p:spPr>
          <a:xfrm>
            <a:off x="7263750" y="3727300"/>
            <a:ext cx="1580100" cy="12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i="1">
                <a:latin typeface="Assistant ExtraLight"/>
                <a:ea typeface="Assistant ExtraLight"/>
                <a:cs typeface="Assistant ExtraLight"/>
                <a:sym typeface="Assistant ExtraLight"/>
              </a:rPr>
              <a:t>Don’t worry,</a:t>
            </a:r>
            <a:endParaRPr sz="1200" i="1">
              <a:latin typeface="Assistant ExtraLight"/>
              <a:ea typeface="Assistant ExtraLight"/>
              <a:cs typeface="Assistant ExtraLight"/>
              <a:sym typeface="Assistant ExtraLight"/>
            </a:endParaRPr>
          </a:p>
          <a:p>
            <a:pPr marL="0" lvl="0" indent="0" algn="ctr" rtl="0">
              <a:spcBef>
                <a:spcPts val="0"/>
              </a:spcBef>
              <a:spcAft>
                <a:spcPts val="0"/>
              </a:spcAft>
              <a:buNone/>
            </a:pPr>
            <a:r>
              <a:rPr lang="en" sz="1200" i="1">
                <a:latin typeface="Assistant"/>
                <a:ea typeface="Assistant"/>
                <a:cs typeface="Assistant"/>
                <a:sym typeface="Assistant"/>
              </a:rPr>
              <a:t>we’ll revisit Asymptotic Analysis </a:t>
            </a:r>
            <a:br>
              <a:rPr lang="en" sz="1200" i="1">
                <a:latin typeface="Assistant"/>
                <a:ea typeface="Assistant"/>
                <a:cs typeface="Assistant"/>
                <a:sym typeface="Assistant"/>
              </a:rPr>
            </a:br>
            <a:r>
              <a:rPr lang="en" sz="1200" i="1">
                <a:latin typeface="Assistant"/>
                <a:ea typeface="Assistant"/>
                <a:cs typeface="Assistant"/>
                <a:sym typeface="Assistant"/>
              </a:rPr>
              <a:t>&amp; Big-O stuff more formally in Lecture 2!</a:t>
            </a:r>
            <a:endParaRPr sz="1200" i="1">
              <a:latin typeface="Assistant"/>
              <a:ea typeface="Assistant"/>
              <a:cs typeface="Assistant"/>
              <a:sym typeface="Assistan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sp>
        <p:nvSpPr>
          <p:cNvPr id="968" name="Google Shape;968;p82"/>
          <p:cNvSpPr txBox="1">
            <a:spLocks noGrp="1"/>
          </p:cNvSpPr>
          <p:nvPr>
            <p:ph type="ctrTitle"/>
          </p:nvPr>
        </p:nvSpPr>
        <p:spPr>
          <a:xfrm>
            <a:off x="777000" y="1304350"/>
            <a:ext cx="7590000" cy="1751700"/>
          </a:xfrm>
          <a:prstGeom prst="rect">
            <a:avLst/>
          </a:prstGeom>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900">
                <a:solidFill>
                  <a:schemeClr val="accent5"/>
                </a:solidFill>
                <a:latin typeface="Lato Light"/>
                <a:ea typeface="Lato Light"/>
                <a:cs typeface="Lato Light"/>
                <a:sym typeface="Lato Light"/>
              </a:rPr>
              <a:t>DIVIDE AND CONQUER</a:t>
            </a:r>
            <a:endParaRPr sz="1800">
              <a:solidFill>
                <a:schemeClr val="accent5"/>
              </a:solidFill>
              <a:latin typeface="Lato Light"/>
              <a:ea typeface="Lato Light"/>
              <a:cs typeface="Lato Light"/>
              <a:sym typeface="Lato Light"/>
            </a:endParaRPr>
          </a:p>
        </p:txBody>
      </p:sp>
      <p:sp>
        <p:nvSpPr>
          <p:cNvPr id="969" name="Google Shape;969;p82"/>
          <p:cNvSpPr txBox="1">
            <a:spLocks noGrp="1"/>
          </p:cNvSpPr>
          <p:nvPr>
            <p:ph type="subTitle" idx="1"/>
          </p:nvPr>
        </p:nvSpPr>
        <p:spPr>
          <a:xfrm>
            <a:off x="311700" y="326747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rgbClr val="000000"/>
                </a:solidFill>
                <a:latin typeface="Assistant ExtraLight"/>
                <a:ea typeface="Assistant ExtraLight"/>
                <a:cs typeface="Assistant ExtraLight"/>
                <a:sym typeface="Assistant ExtraLight"/>
              </a:rPr>
              <a:t>algorithm design paradigm</a:t>
            </a:r>
            <a:endParaRPr sz="2400" dirty="0">
              <a:solidFill>
                <a:srgbClr val="000000"/>
              </a:solidFill>
              <a:latin typeface="Assistant ExtraLight"/>
              <a:ea typeface="Assistant ExtraLight"/>
              <a:cs typeface="Assistant ExtraLight"/>
              <a:sym typeface="Assistant ExtraLight"/>
            </a:endParaRPr>
          </a:p>
        </p:txBody>
      </p:sp>
      <p:sp>
        <p:nvSpPr>
          <p:cNvPr id="970" name="Google Shape;970;p82"/>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p83"/>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DIVIDE AND CONQUER</a:t>
            </a:r>
            <a:endParaRPr sz="3600">
              <a:solidFill>
                <a:schemeClr val="accent5"/>
              </a:solidFill>
              <a:latin typeface="Lato Light"/>
              <a:ea typeface="Lato Light"/>
              <a:cs typeface="Lato Light"/>
              <a:sym typeface="Lato Light"/>
            </a:endParaRPr>
          </a:p>
        </p:txBody>
      </p:sp>
      <p:sp>
        <p:nvSpPr>
          <p:cNvPr id="989" name="Google Shape;989;p83"/>
          <p:cNvSpPr txBox="1">
            <a:spLocks noGrp="1"/>
          </p:cNvSpPr>
          <p:nvPr>
            <p:ph type="subTitle" idx="1"/>
          </p:nvPr>
        </p:nvSpPr>
        <p:spPr>
          <a:xfrm>
            <a:off x="311700" y="1171850"/>
            <a:ext cx="8365200" cy="19500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An algorithm design paradigm:</a:t>
            </a:r>
            <a:endParaRPr sz="2000" b="1">
              <a:solidFill>
                <a:srgbClr val="000000"/>
              </a:solidFill>
              <a:latin typeface="Assistant"/>
              <a:ea typeface="Assistant"/>
              <a:cs typeface="Assistant"/>
              <a:sym typeface="Assistant"/>
            </a:endParaRPr>
          </a:p>
          <a:p>
            <a:pPr marL="914400" lvl="1" indent="-355600" algn="l" rtl="0">
              <a:spcBef>
                <a:spcPts val="0"/>
              </a:spcBef>
              <a:spcAft>
                <a:spcPts val="0"/>
              </a:spcAft>
              <a:buClr>
                <a:srgbClr val="000000"/>
              </a:buClr>
              <a:buSzPts val="2000"/>
              <a:buFont typeface="Assistant ExtraLight"/>
              <a:buAutoNum type="arabicPeriod"/>
            </a:pPr>
            <a:r>
              <a:rPr lang="en" sz="2000">
                <a:solidFill>
                  <a:srgbClr val="000000"/>
                </a:solidFill>
                <a:latin typeface="Assistant ExtraLight"/>
                <a:ea typeface="Assistant ExtraLight"/>
                <a:cs typeface="Assistant ExtraLight"/>
                <a:sym typeface="Assistant ExtraLight"/>
              </a:rPr>
              <a:t>break up a problem into smaller subproblems</a:t>
            </a:r>
            <a:endParaRPr sz="2000">
              <a:solidFill>
                <a:srgbClr val="000000"/>
              </a:solidFill>
              <a:latin typeface="Assistant ExtraLight"/>
              <a:ea typeface="Assistant ExtraLight"/>
              <a:cs typeface="Assistant ExtraLight"/>
              <a:sym typeface="Assistant ExtraLight"/>
            </a:endParaRPr>
          </a:p>
          <a:p>
            <a:pPr marL="914400" lvl="1" indent="-355600" algn="l" rtl="0">
              <a:spcBef>
                <a:spcPts val="0"/>
              </a:spcBef>
              <a:spcAft>
                <a:spcPts val="0"/>
              </a:spcAft>
              <a:buClr>
                <a:srgbClr val="000000"/>
              </a:buClr>
              <a:buSzPts val="2000"/>
              <a:buFont typeface="Assistant ExtraLight"/>
              <a:buAutoNum type="arabicPeriod"/>
            </a:pPr>
            <a:r>
              <a:rPr lang="en" sz="2000">
                <a:solidFill>
                  <a:srgbClr val="000000"/>
                </a:solidFill>
                <a:latin typeface="Assistant ExtraLight"/>
                <a:ea typeface="Assistant ExtraLight"/>
                <a:cs typeface="Assistant ExtraLight"/>
                <a:sym typeface="Assistant ExtraLight"/>
              </a:rPr>
              <a:t>solve those subproblems </a:t>
            </a:r>
            <a:r>
              <a:rPr lang="en" sz="2000" i="1">
                <a:solidFill>
                  <a:srgbClr val="000000"/>
                </a:solidFill>
                <a:latin typeface="Assistant ExtraLight"/>
                <a:ea typeface="Assistant ExtraLight"/>
                <a:cs typeface="Assistant ExtraLight"/>
                <a:sym typeface="Assistant ExtraLight"/>
              </a:rPr>
              <a:t>recursively</a:t>
            </a:r>
            <a:endParaRPr sz="2000" i="1">
              <a:solidFill>
                <a:srgbClr val="000000"/>
              </a:solidFill>
              <a:latin typeface="Assistant ExtraLight"/>
              <a:ea typeface="Assistant ExtraLight"/>
              <a:cs typeface="Assistant ExtraLight"/>
              <a:sym typeface="Assistant ExtraLight"/>
            </a:endParaRPr>
          </a:p>
          <a:p>
            <a:pPr marL="914400" lvl="1" indent="-355600" algn="l" rtl="0">
              <a:spcBef>
                <a:spcPts val="0"/>
              </a:spcBef>
              <a:spcAft>
                <a:spcPts val="0"/>
              </a:spcAft>
              <a:buClr>
                <a:srgbClr val="000000"/>
              </a:buClr>
              <a:buSzPts val="2000"/>
              <a:buFont typeface="Assistant ExtraLight"/>
              <a:buAutoNum type="arabicPeriod"/>
            </a:pPr>
            <a:r>
              <a:rPr lang="en" sz="2000">
                <a:solidFill>
                  <a:srgbClr val="000000"/>
                </a:solidFill>
                <a:latin typeface="Assistant ExtraLight"/>
                <a:ea typeface="Assistant ExtraLight"/>
                <a:cs typeface="Assistant ExtraLight"/>
                <a:sym typeface="Assistant ExtraLight"/>
              </a:rPr>
              <a:t>combine the results of those subproblems to get the overall answer</a:t>
            </a:r>
            <a:endParaRPr sz="1800">
              <a:solidFill>
                <a:schemeClr val="dk1"/>
              </a:solidFill>
              <a:latin typeface="Assistant ExtraLight"/>
              <a:ea typeface="Assistant ExtraLight"/>
              <a:cs typeface="Assistant ExtraLight"/>
              <a:sym typeface="Assistant ExtraLight"/>
            </a:endParaRPr>
          </a:p>
        </p:txBody>
      </p:sp>
      <p:sp>
        <p:nvSpPr>
          <p:cNvPr id="990" name="Google Shape;990;p83"/>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sp>
        <p:nvSpPr>
          <p:cNvPr id="976" name="Google Shape;976;p83"/>
          <p:cNvSpPr/>
          <p:nvPr/>
        </p:nvSpPr>
        <p:spPr>
          <a:xfrm>
            <a:off x="3430650" y="2863625"/>
            <a:ext cx="2282700" cy="497400"/>
          </a:xfrm>
          <a:prstGeom prst="roundRect">
            <a:avLst>
              <a:gd name="adj" fmla="val 50000"/>
            </a:avLst>
          </a:prstGeom>
          <a:solidFill>
            <a:srgbClr val="0097A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big problem</a:t>
            </a:r>
            <a:endParaRPr>
              <a:solidFill>
                <a:srgbClr val="FFFFFF"/>
              </a:solidFill>
              <a:latin typeface="Assistant"/>
              <a:ea typeface="Assistant"/>
              <a:cs typeface="Assistant"/>
              <a:sym typeface="Assistant"/>
            </a:endParaRPr>
          </a:p>
        </p:txBody>
      </p:sp>
      <p:sp>
        <p:nvSpPr>
          <p:cNvPr id="977" name="Google Shape;977;p83"/>
          <p:cNvSpPr/>
          <p:nvPr/>
        </p:nvSpPr>
        <p:spPr>
          <a:xfrm>
            <a:off x="2604250" y="3648425"/>
            <a:ext cx="1688700" cy="452100"/>
          </a:xfrm>
          <a:prstGeom prst="roundRect">
            <a:avLst>
              <a:gd name="adj" fmla="val 50000"/>
            </a:avLst>
          </a:prstGeom>
          <a:solidFill>
            <a:srgbClr val="0097A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sub- problem</a:t>
            </a:r>
            <a:endParaRPr>
              <a:solidFill>
                <a:srgbClr val="FFFFFF"/>
              </a:solidFill>
              <a:latin typeface="Assistant"/>
              <a:ea typeface="Assistant"/>
              <a:cs typeface="Assistant"/>
              <a:sym typeface="Assistant"/>
            </a:endParaRPr>
          </a:p>
        </p:txBody>
      </p:sp>
      <p:sp>
        <p:nvSpPr>
          <p:cNvPr id="978" name="Google Shape;978;p83"/>
          <p:cNvSpPr/>
          <p:nvPr/>
        </p:nvSpPr>
        <p:spPr>
          <a:xfrm>
            <a:off x="4851048" y="3648425"/>
            <a:ext cx="1688700" cy="452100"/>
          </a:xfrm>
          <a:prstGeom prst="roundRect">
            <a:avLst>
              <a:gd name="adj" fmla="val 50000"/>
            </a:avLst>
          </a:prstGeom>
          <a:solidFill>
            <a:srgbClr val="0097A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ssistant"/>
                <a:ea typeface="Assistant"/>
                <a:cs typeface="Assistant"/>
                <a:sym typeface="Assistant"/>
              </a:rPr>
              <a:t>sub- problem</a:t>
            </a:r>
            <a:endParaRPr>
              <a:solidFill>
                <a:srgbClr val="FFFFFF"/>
              </a:solidFill>
              <a:latin typeface="Assistant"/>
              <a:ea typeface="Assistant"/>
              <a:cs typeface="Assistant"/>
              <a:sym typeface="Assistant"/>
            </a:endParaRPr>
          </a:p>
        </p:txBody>
      </p:sp>
      <p:sp>
        <p:nvSpPr>
          <p:cNvPr id="979" name="Google Shape;979;p83"/>
          <p:cNvSpPr/>
          <p:nvPr/>
        </p:nvSpPr>
        <p:spPr>
          <a:xfrm>
            <a:off x="2113125" y="4387925"/>
            <a:ext cx="1121400" cy="452100"/>
          </a:xfrm>
          <a:prstGeom prst="roundRect">
            <a:avLst>
              <a:gd name="adj" fmla="val 50000"/>
            </a:avLst>
          </a:prstGeom>
          <a:solidFill>
            <a:srgbClr val="0097A7"/>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rgbClr val="FFFFFF"/>
                </a:solidFill>
                <a:latin typeface="Assistant"/>
                <a:ea typeface="Assistant"/>
                <a:cs typeface="Assistant"/>
                <a:sym typeface="Assistant"/>
              </a:rPr>
              <a:t>sub-sub problem</a:t>
            </a:r>
            <a:endParaRPr sz="1200">
              <a:solidFill>
                <a:srgbClr val="FFFFFF"/>
              </a:solidFill>
              <a:latin typeface="Assistant"/>
              <a:ea typeface="Assistant"/>
              <a:cs typeface="Assistant"/>
              <a:sym typeface="Assistant"/>
            </a:endParaRPr>
          </a:p>
        </p:txBody>
      </p:sp>
      <p:sp>
        <p:nvSpPr>
          <p:cNvPr id="980" name="Google Shape;980;p83"/>
          <p:cNvSpPr/>
          <p:nvPr/>
        </p:nvSpPr>
        <p:spPr>
          <a:xfrm>
            <a:off x="3378575" y="4387925"/>
            <a:ext cx="1121400" cy="452100"/>
          </a:xfrm>
          <a:prstGeom prst="roundRect">
            <a:avLst>
              <a:gd name="adj" fmla="val 50000"/>
            </a:avLst>
          </a:prstGeom>
          <a:solidFill>
            <a:srgbClr val="0097A7"/>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rgbClr val="FFFFFF"/>
                </a:solidFill>
                <a:latin typeface="Assistant"/>
                <a:ea typeface="Assistant"/>
                <a:cs typeface="Assistant"/>
                <a:sym typeface="Assistant"/>
              </a:rPr>
              <a:t>sub-sub problem</a:t>
            </a:r>
            <a:endParaRPr sz="1200">
              <a:solidFill>
                <a:srgbClr val="FFFFFF"/>
              </a:solidFill>
              <a:latin typeface="Assistant"/>
              <a:ea typeface="Assistant"/>
              <a:cs typeface="Assistant"/>
              <a:sym typeface="Assistant"/>
            </a:endParaRPr>
          </a:p>
        </p:txBody>
      </p:sp>
      <p:sp>
        <p:nvSpPr>
          <p:cNvPr id="981" name="Google Shape;981;p83"/>
          <p:cNvSpPr/>
          <p:nvPr/>
        </p:nvSpPr>
        <p:spPr>
          <a:xfrm>
            <a:off x="4644025" y="4387925"/>
            <a:ext cx="1121400" cy="452100"/>
          </a:xfrm>
          <a:prstGeom prst="roundRect">
            <a:avLst>
              <a:gd name="adj" fmla="val 50000"/>
            </a:avLst>
          </a:prstGeom>
          <a:solidFill>
            <a:srgbClr val="0097A7"/>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rgbClr val="FFFFFF"/>
                </a:solidFill>
                <a:latin typeface="Assistant"/>
                <a:ea typeface="Assistant"/>
                <a:cs typeface="Assistant"/>
                <a:sym typeface="Assistant"/>
              </a:rPr>
              <a:t>sub-sub problem</a:t>
            </a:r>
            <a:endParaRPr sz="1200">
              <a:solidFill>
                <a:srgbClr val="FFFFFF"/>
              </a:solidFill>
              <a:latin typeface="Assistant"/>
              <a:ea typeface="Assistant"/>
              <a:cs typeface="Assistant"/>
              <a:sym typeface="Assistant"/>
            </a:endParaRPr>
          </a:p>
        </p:txBody>
      </p:sp>
      <p:sp>
        <p:nvSpPr>
          <p:cNvPr id="982" name="Google Shape;982;p83"/>
          <p:cNvSpPr/>
          <p:nvPr/>
        </p:nvSpPr>
        <p:spPr>
          <a:xfrm>
            <a:off x="5909475" y="4387925"/>
            <a:ext cx="1121400" cy="452100"/>
          </a:xfrm>
          <a:prstGeom prst="roundRect">
            <a:avLst>
              <a:gd name="adj" fmla="val 50000"/>
            </a:avLst>
          </a:prstGeom>
          <a:solidFill>
            <a:srgbClr val="0097A7"/>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rgbClr val="FFFFFF"/>
                </a:solidFill>
                <a:latin typeface="Assistant"/>
                <a:ea typeface="Assistant"/>
                <a:cs typeface="Assistant"/>
                <a:sym typeface="Assistant"/>
              </a:rPr>
              <a:t>sub-sub problem</a:t>
            </a:r>
            <a:endParaRPr sz="1200">
              <a:solidFill>
                <a:srgbClr val="FFFFFF"/>
              </a:solidFill>
              <a:latin typeface="Assistant"/>
              <a:ea typeface="Assistant"/>
              <a:cs typeface="Assistant"/>
              <a:sym typeface="Assistant"/>
            </a:endParaRPr>
          </a:p>
        </p:txBody>
      </p:sp>
      <p:cxnSp>
        <p:nvCxnSpPr>
          <p:cNvPr id="983" name="Google Shape;983;p83"/>
          <p:cNvCxnSpPr>
            <a:stCxn id="976" idx="2"/>
            <a:endCxn id="977" idx="0"/>
          </p:cNvCxnSpPr>
          <p:nvPr/>
        </p:nvCxnSpPr>
        <p:spPr>
          <a:xfrm flipH="1">
            <a:off x="3448500" y="3361025"/>
            <a:ext cx="1123500" cy="287400"/>
          </a:xfrm>
          <a:prstGeom prst="straightConnector1">
            <a:avLst/>
          </a:prstGeom>
          <a:noFill/>
          <a:ln w="9525" cap="flat" cmpd="sng">
            <a:solidFill>
              <a:srgbClr val="595959"/>
            </a:solidFill>
            <a:prstDash val="solid"/>
            <a:round/>
            <a:headEnd type="none" w="med" len="med"/>
            <a:tailEnd type="none" w="med" len="med"/>
          </a:ln>
        </p:spPr>
      </p:cxnSp>
      <p:cxnSp>
        <p:nvCxnSpPr>
          <p:cNvPr id="984" name="Google Shape;984;p83"/>
          <p:cNvCxnSpPr>
            <a:stCxn id="976" idx="2"/>
            <a:endCxn id="978" idx="0"/>
          </p:cNvCxnSpPr>
          <p:nvPr/>
        </p:nvCxnSpPr>
        <p:spPr>
          <a:xfrm>
            <a:off x="4572000" y="3361025"/>
            <a:ext cx="1123500" cy="287400"/>
          </a:xfrm>
          <a:prstGeom prst="straightConnector1">
            <a:avLst/>
          </a:prstGeom>
          <a:noFill/>
          <a:ln w="9525" cap="flat" cmpd="sng">
            <a:solidFill>
              <a:srgbClr val="595959"/>
            </a:solidFill>
            <a:prstDash val="solid"/>
            <a:round/>
            <a:headEnd type="none" w="med" len="med"/>
            <a:tailEnd type="none" w="med" len="med"/>
          </a:ln>
        </p:spPr>
      </p:cxnSp>
      <p:cxnSp>
        <p:nvCxnSpPr>
          <p:cNvPr id="985" name="Google Shape;985;p83"/>
          <p:cNvCxnSpPr>
            <a:stCxn id="977" idx="2"/>
            <a:endCxn id="979" idx="0"/>
          </p:cNvCxnSpPr>
          <p:nvPr/>
        </p:nvCxnSpPr>
        <p:spPr>
          <a:xfrm flipH="1">
            <a:off x="2673700" y="4100525"/>
            <a:ext cx="774900" cy="287400"/>
          </a:xfrm>
          <a:prstGeom prst="straightConnector1">
            <a:avLst/>
          </a:prstGeom>
          <a:noFill/>
          <a:ln w="9525" cap="flat" cmpd="sng">
            <a:solidFill>
              <a:srgbClr val="595959"/>
            </a:solidFill>
            <a:prstDash val="solid"/>
            <a:round/>
            <a:headEnd type="none" w="med" len="med"/>
            <a:tailEnd type="none" w="med" len="med"/>
          </a:ln>
        </p:spPr>
      </p:cxnSp>
      <p:cxnSp>
        <p:nvCxnSpPr>
          <p:cNvPr id="986" name="Google Shape;986;p83"/>
          <p:cNvCxnSpPr>
            <a:stCxn id="977" idx="2"/>
            <a:endCxn id="980" idx="0"/>
          </p:cNvCxnSpPr>
          <p:nvPr/>
        </p:nvCxnSpPr>
        <p:spPr>
          <a:xfrm>
            <a:off x="3448600" y="4100525"/>
            <a:ext cx="490800" cy="287400"/>
          </a:xfrm>
          <a:prstGeom prst="straightConnector1">
            <a:avLst/>
          </a:prstGeom>
          <a:noFill/>
          <a:ln w="9525" cap="flat" cmpd="sng">
            <a:solidFill>
              <a:srgbClr val="595959"/>
            </a:solidFill>
            <a:prstDash val="solid"/>
            <a:round/>
            <a:headEnd type="none" w="med" len="med"/>
            <a:tailEnd type="none" w="med" len="med"/>
          </a:ln>
        </p:spPr>
      </p:cxnSp>
      <p:cxnSp>
        <p:nvCxnSpPr>
          <p:cNvPr id="987" name="Google Shape;987;p83"/>
          <p:cNvCxnSpPr>
            <a:stCxn id="978" idx="2"/>
            <a:endCxn id="981" idx="0"/>
          </p:cNvCxnSpPr>
          <p:nvPr/>
        </p:nvCxnSpPr>
        <p:spPr>
          <a:xfrm flipH="1">
            <a:off x="5204598" y="4100525"/>
            <a:ext cx="490800" cy="287400"/>
          </a:xfrm>
          <a:prstGeom prst="straightConnector1">
            <a:avLst/>
          </a:prstGeom>
          <a:noFill/>
          <a:ln w="9525" cap="flat" cmpd="sng">
            <a:solidFill>
              <a:srgbClr val="595959"/>
            </a:solidFill>
            <a:prstDash val="solid"/>
            <a:round/>
            <a:headEnd type="none" w="med" len="med"/>
            <a:tailEnd type="none" w="med" len="med"/>
          </a:ln>
        </p:spPr>
      </p:cxnSp>
      <p:cxnSp>
        <p:nvCxnSpPr>
          <p:cNvPr id="988" name="Google Shape;988;p83"/>
          <p:cNvCxnSpPr>
            <a:stCxn id="978" idx="2"/>
            <a:endCxn id="982" idx="0"/>
          </p:cNvCxnSpPr>
          <p:nvPr/>
        </p:nvCxnSpPr>
        <p:spPr>
          <a:xfrm>
            <a:off x="5695398" y="4100525"/>
            <a:ext cx="774900" cy="287400"/>
          </a:xfrm>
          <a:prstGeom prst="straightConnector1">
            <a:avLst/>
          </a:prstGeom>
          <a:noFill/>
          <a:ln w="9525" cap="flat" cmpd="sng">
            <a:solidFill>
              <a:srgbClr val="595959"/>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995" name="Google Shape;995;p84"/>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MULTIPLICATION SUBPROBLEMS</a:t>
            </a:r>
            <a:endParaRPr sz="3600">
              <a:solidFill>
                <a:schemeClr val="accent5"/>
              </a:solidFill>
              <a:latin typeface="Lato Light"/>
              <a:ea typeface="Lato Light"/>
              <a:cs typeface="Lato Light"/>
              <a:sym typeface="Lato Light"/>
            </a:endParaRPr>
          </a:p>
        </p:txBody>
      </p:sp>
      <p:sp>
        <p:nvSpPr>
          <p:cNvPr id="996" name="Google Shape;996;p84"/>
          <p:cNvSpPr txBox="1">
            <a:spLocks noGrp="1"/>
          </p:cNvSpPr>
          <p:nvPr>
            <p:ph type="subTitle" idx="1"/>
          </p:nvPr>
        </p:nvSpPr>
        <p:spPr>
          <a:xfrm>
            <a:off x="311700" y="1171850"/>
            <a:ext cx="8365200" cy="5133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Original large problem: </a:t>
            </a:r>
            <a:r>
              <a:rPr lang="en" sz="2000">
                <a:solidFill>
                  <a:srgbClr val="000000"/>
                </a:solidFill>
                <a:latin typeface="Assistant ExtraLight"/>
                <a:ea typeface="Assistant ExtraLight"/>
                <a:cs typeface="Assistant ExtraLight"/>
                <a:sym typeface="Assistant ExtraLight"/>
              </a:rPr>
              <a:t>multiply 2 n-digit numbers</a:t>
            </a:r>
            <a:endParaRPr sz="1800">
              <a:solidFill>
                <a:schemeClr val="dk1"/>
              </a:solidFill>
              <a:latin typeface="Assistant ExtraLight"/>
              <a:ea typeface="Assistant ExtraLight"/>
              <a:cs typeface="Assistant ExtraLight"/>
              <a:sym typeface="Assistant ExtraLight"/>
            </a:endParaRPr>
          </a:p>
        </p:txBody>
      </p:sp>
      <p:sp>
        <p:nvSpPr>
          <p:cNvPr id="998" name="Google Shape;998;p84"/>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sp>
        <p:nvSpPr>
          <p:cNvPr id="997" name="Google Shape;997;p84"/>
          <p:cNvSpPr txBox="1">
            <a:spLocks noGrp="1"/>
          </p:cNvSpPr>
          <p:nvPr>
            <p:ph type="body" idx="4294967295"/>
          </p:nvPr>
        </p:nvSpPr>
        <p:spPr>
          <a:xfrm>
            <a:off x="0" y="1624013"/>
            <a:ext cx="8366125" cy="512762"/>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What are the subproblems? </a:t>
            </a:r>
            <a:r>
              <a:rPr lang="en" sz="2000">
                <a:solidFill>
                  <a:srgbClr val="000000"/>
                </a:solidFill>
                <a:latin typeface="Assistant ExtraLight"/>
                <a:ea typeface="Assistant ExtraLight"/>
                <a:cs typeface="Assistant ExtraLight"/>
                <a:sym typeface="Assistant ExtraLight"/>
              </a:rPr>
              <a:t>Let’s unravel some stuff...</a:t>
            </a:r>
            <a:endParaRPr sz="1800">
              <a:solidFill>
                <a:schemeClr val="dk1"/>
              </a:solidFill>
              <a:latin typeface="Assistant ExtraLight"/>
              <a:ea typeface="Assistant ExtraLight"/>
              <a:cs typeface="Assistant ExtraLight"/>
              <a:sym typeface="Assistant Extra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85"/>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MULTIPLICATION SUBPROBLEMS</a:t>
            </a:r>
            <a:endParaRPr sz="3600">
              <a:solidFill>
                <a:schemeClr val="accent5"/>
              </a:solidFill>
              <a:latin typeface="Lato Light"/>
              <a:ea typeface="Lato Light"/>
              <a:cs typeface="Lato Light"/>
              <a:sym typeface="Lato Light"/>
            </a:endParaRPr>
          </a:p>
        </p:txBody>
      </p:sp>
      <p:sp>
        <p:nvSpPr>
          <p:cNvPr id="1004" name="Google Shape;1004;p85"/>
          <p:cNvSpPr txBox="1">
            <a:spLocks noGrp="1"/>
          </p:cNvSpPr>
          <p:nvPr>
            <p:ph type="subTitle" idx="1"/>
          </p:nvPr>
        </p:nvSpPr>
        <p:spPr>
          <a:xfrm>
            <a:off x="311700" y="1171850"/>
            <a:ext cx="8365200" cy="5133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Original large problem: </a:t>
            </a:r>
            <a:r>
              <a:rPr lang="en" sz="2000">
                <a:solidFill>
                  <a:srgbClr val="000000"/>
                </a:solidFill>
                <a:latin typeface="Assistant ExtraLight"/>
                <a:ea typeface="Assistant ExtraLight"/>
                <a:cs typeface="Assistant ExtraLight"/>
                <a:sym typeface="Assistant ExtraLight"/>
              </a:rPr>
              <a:t>multiply two 4-digit numbers</a:t>
            </a:r>
            <a:endParaRPr sz="1800">
              <a:solidFill>
                <a:schemeClr val="dk1"/>
              </a:solidFill>
              <a:latin typeface="Assistant ExtraLight"/>
              <a:ea typeface="Assistant ExtraLight"/>
              <a:cs typeface="Assistant ExtraLight"/>
              <a:sym typeface="Assistant ExtraLight"/>
            </a:endParaRPr>
          </a:p>
        </p:txBody>
      </p:sp>
      <p:sp>
        <p:nvSpPr>
          <p:cNvPr id="1007" name="Google Shape;1007;p85"/>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sp>
        <p:nvSpPr>
          <p:cNvPr id="1005" name="Google Shape;1005;p85"/>
          <p:cNvSpPr txBox="1">
            <a:spLocks noGrp="1"/>
          </p:cNvSpPr>
          <p:nvPr>
            <p:ph type="body" idx="4294967295"/>
          </p:nvPr>
        </p:nvSpPr>
        <p:spPr>
          <a:xfrm>
            <a:off x="0" y="1624013"/>
            <a:ext cx="8366125" cy="512762"/>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What are the subproblems? </a:t>
            </a:r>
            <a:r>
              <a:rPr lang="en" sz="2000">
                <a:solidFill>
                  <a:srgbClr val="000000"/>
                </a:solidFill>
                <a:latin typeface="Assistant ExtraLight"/>
                <a:ea typeface="Assistant ExtraLight"/>
                <a:cs typeface="Assistant ExtraLight"/>
                <a:sym typeface="Assistant ExtraLight"/>
              </a:rPr>
              <a:t>Let’s unravel some stuff...</a:t>
            </a:r>
            <a:endParaRPr sz="1800">
              <a:solidFill>
                <a:schemeClr val="dk1"/>
              </a:solidFill>
              <a:latin typeface="Assistant ExtraLight"/>
              <a:ea typeface="Assistant ExtraLight"/>
              <a:cs typeface="Assistant ExtraLight"/>
              <a:sym typeface="Assistant ExtraLight"/>
            </a:endParaRPr>
          </a:p>
        </p:txBody>
      </p:sp>
      <p:sp>
        <p:nvSpPr>
          <p:cNvPr id="1006" name="Google Shape;1006;p85"/>
          <p:cNvSpPr txBox="1"/>
          <p:nvPr/>
        </p:nvSpPr>
        <p:spPr>
          <a:xfrm>
            <a:off x="273750" y="2032225"/>
            <a:ext cx="8596500" cy="1662600"/>
          </a:xfrm>
          <a:prstGeom prst="rect">
            <a:avLst/>
          </a:prstGeom>
          <a:noFill/>
          <a:ln>
            <a:noFill/>
          </a:ln>
        </p:spPr>
        <p:txBody>
          <a:bodyPr spcFirstLastPara="1" wrap="square" lIns="91425" tIns="91425" rIns="91425" bIns="91425" anchor="t" anchorCtr="0">
            <a:noAutofit/>
          </a:bodyPr>
          <a:lstStyle/>
          <a:p>
            <a:pPr marL="0" marR="163550" lvl="0" indent="0" algn="ctr" rtl="0">
              <a:spcBef>
                <a:spcPts val="0"/>
              </a:spcBef>
              <a:spcAft>
                <a:spcPts val="0"/>
              </a:spcAft>
              <a:buNone/>
            </a:pPr>
            <a:r>
              <a:rPr lang="en" sz="3800" b="1">
                <a:solidFill>
                  <a:schemeClr val="dk1"/>
                </a:solidFill>
                <a:latin typeface="Inconsolata"/>
                <a:ea typeface="Inconsolata"/>
                <a:cs typeface="Inconsolata"/>
                <a:sym typeface="Inconsolata"/>
              </a:rPr>
              <a:t>1234</a:t>
            </a:r>
            <a:r>
              <a:rPr lang="en" sz="3800">
                <a:solidFill>
                  <a:srgbClr val="666666"/>
                </a:solidFill>
                <a:latin typeface="Inconsolata"/>
                <a:ea typeface="Inconsolata"/>
                <a:cs typeface="Inconsolata"/>
                <a:sym typeface="Inconsolata"/>
              </a:rPr>
              <a:t> </a:t>
            </a:r>
            <a:r>
              <a:rPr lang="en" sz="3800">
                <a:solidFill>
                  <a:srgbClr val="999999"/>
                </a:solidFill>
                <a:latin typeface="Inconsolata Regular"/>
                <a:ea typeface="Inconsolata Regular"/>
                <a:cs typeface="Inconsolata Regular"/>
                <a:sym typeface="Inconsolata Regular"/>
              </a:rPr>
              <a:t>x</a:t>
            </a:r>
            <a:r>
              <a:rPr lang="en" sz="3800">
                <a:solidFill>
                  <a:srgbClr val="666666"/>
                </a:solidFill>
                <a:latin typeface="Inconsolata"/>
                <a:ea typeface="Inconsolata"/>
                <a:cs typeface="Inconsolata"/>
                <a:sym typeface="Inconsolata"/>
              </a:rPr>
              <a:t> </a:t>
            </a:r>
            <a:r>
              <a:rPr lang="en" sz="3800" b="1">
                <a:solidFill>
                  <a:schemeClr val="dk1"/>
                </a:solidFill>
                <a:latin typeface="Inconsolata"/>
                <a:ea typeface="Inconsolata"/>
                <a:cs typeface="Inconsolata"/>
                <a:sym typeface="Inconsolata"/>
              </a:rPr>
              <a:t>5678</a:t>
            </a:r>
            <a:endParaRPr sz="3800" b="1">
              <a:solidFill>
                <a:schemeClr val="dk1"/>
              </a:solidFill>
              <a:latin typeface="Inconsolata"/>
              <a:ea typeface="Inconsolata"/>
              <a:cs typeface="Inconsolata"/>
              <a:sym typeface="Inconsolata"/>
            </a:endParaRPr>
          </a:p>
          <a:p>
            <a:pPr marL="0" marR="163550" lvl="0" indent="0" algn="ctr" rtl="0">
              <a:spcBef>
                <a:spcPts val="1000"/>
              </a:spcBef>
              <a:spcAft>
                <a:spcPts val="0"/>
              </a:spcAft>
              <a:buNone/>
            </a:pPr>
            <a:endParaRPr sz="2500">
              <a:solidFill>
                <a:srgbClr val="999999"/>
              </a:solidFill>
              <a:latin typeface="Inconsolata"/>
              <a:ea typeface="Inconsolata"/>
              <a:cs typeface="Inconsolata"/>
              <a:sym typeface="Inconsolat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2" name="Google Shape;1012;p86"/>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MULTIPLICATION SUBPROBLEMS</a:t>
            </a:r>
            <a:endParaRPr sz="3600">
              <a:solidFill>
                <a:schemeClr val="accent5"/>
              </a:solidFill>
              <a:latin typeface="Lato Light"/>
              <a:ea typeface="Lato Light"/>
              <a:cs typeface="Lato Light"/>
              <a:sym typeface="Lato Light"/>
            </a:endParaRPr>
          </a:p>
        </p:txBody>
      </p:sp>
      <p:sp>
        <p:nvSpPr>
          <p:cNvPr id="1013" name="Google Shape;1013;p86"/>
          <p:cNvSpPr txBox="1">
            <a:spLocks noGrp="1"/>
          </p:cNvSpPr>
          <p:nvPr>
            <p:ph type="subTitle" idx="1"/>
          </p:nvPr>
        </p:nvSpPr>
        <p:spPr>
          <a:xfrm>
            <a:off x="311700" y="1171850"/>
            <a:ext cx="8365200" cy="5133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Original large problem: </a:t>
            </a:r>
            <a:r>
              <a:rPr lang="en" sz="2000">
                <a:solidFill>
                  <a:srgbClr val="000000"/>
                </a:solidFill>
                <a:latin typeface="Assistant ExtraLight"/>
                <a:ea typeface="Assistant ExtraLight"/>
                <a:cs typeface="Assistant ExtraLight"/>
                <a:sym typeface="Assistant ExtraLight"/>
              </a:rPr>
              <a:t>multiply two 4-digit numbers</a:t>
            </a:r>
            <a:endParaRPr sz="1800">
              <a:solidFill>
                <a:schemeClr val="dk1"/>
              </a:solidFill>
              <a:latin typeface="Assistant ExtraLight"/>
              <a:ea typeface="Assistant ExtraLight"/>
              <a:cs typeface="Assistant ExtraLight"/>
              <a:sym typeface="Assistant ExtraLight"/>
            </a:endParaRPr>
          </a:p>
        </p:txBody>
      </p:sp>
      <p:sp>
        <p:nvSpPr>
          <p:cNvPr id="1016" name="Google Shape;1016;p86"/>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sp>
        <p:nvSpPr>
          <p:cNvPr id="1014" name="Google Shape;1014;p86"/>
          <p:cNvSpPr txBox="1">
            <a:spLocks noGrp="1"/>
          </p:cNvSpPr>
          <p:nvPr>
            <p:ph type="body" idx="4294967295"/>
          </p:nvPr>
        </p:nvSpPr>
        <p:spPr>
          <a:xfrm>
            <a:off x="0" y="1624013"/>
            <a:ext cx="8366125" cy="512762"/>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What are the subproblems? </a:t>
            </a:r>
            <a:r>
              <a:rPr lang="en" sz="2000">
                <a:solidFill>
                  <a:srgbClr val="000000"/>
                </a:solidFill>
                <a:latin typeface="Assistant ExtraLight"/>
                <a:ea typeface="Assistant ExtraLight"/>
                <a:cs typeface="Assistant ExtraLight"/>
                <a:sym typeface="Assistant ExtraLight"/>
              </a:rPr>
              <a:t>Let’s unravel some stuff...</a:t>
            </a:r>
            <a:endParaRPr sz="1800">
              <a:solidFill>
                <a:schemeClr val="dk1"/>
              </a:solidFill>
              <a:latin typeface="Assistant ExtraLight"/>
              <a:ea typeface="Assistant ExtraLight"/>
              <a:cs typeface="Assistant ExtraLight"/>
              <a:sym typeface="Assistant ExtraLight"/>
            </a:endParaRPr>
          </a:p>
        </p:txBody>
      </p:sp>
      <p:sp>
        <p:nvSpPr>
          <p:cNvPr id="1015" name="Google Shape;1015;p86"/>
          <p:cNvSpPr txBox="1"/>
          <p:nvPr/>
        </p:nvSpPr>
        <p:spPr>
          <a:xfrm>
            <a:off x="273750" y="2032225"/>
            <a:ext cx="8596500" cy="1662600"/>
          </a:xfrm>
          <a:prstGeom prst="rect">
            <a:avLst/>
          </a:prstGeom>
          <a:noFill/>
          <a:ln>
            <a:noFill/>
          </a:ln>
        </p:spPr>
        <p:txBody>
          <a:bodyPr spcFirstLastPara="1" wrap="square" lIns="91425" tIns="91425" rIns="91425" bIns="91425" anchor="t" anchorCtr="0">
            <a:noAutofit/>
          </a:bodyPr>
          <a:lstStyle/>
          <a:p>
            <a:pPr marL="0" marR="163550" lvl="0" indent="0" algn="ctr" rtl="0">
              <a:spcBef>
                <a:spcPts val="0"/>
              </a:spcBef>
              <a:spcAft>
                <a:spcPts val="0"/>
              </a:spcAft>
              <a:buNone/>
            </a:pPr>
            <a:r>
              <a:rPr lang="en" sz="3800" b="1">
                <a:solidFill>
                  <a:srgbClr val="CC0000"/>
                </a:solidFill>
                <a:latin typeface="Inconsolata"/>
                <a:ea typeface="Inconsolata"/>
                <a:cs typeface="Inconsolata"/>
                <a:sym typeface="Inconsolata"/>
              </a:rPr>
              <a:t>12</a:t>
            </a:r>
            <a:r>
              <a:rPr lang="en" sz="3800" b="1">
                <a:solidFill>
                  <a:srgbClr val="F1C232"/>
                </a:solidFill>
                <a:latin typeface="Inconsolata"/>
                <a:ea typeface="Inconsolata"/>
                <a:cs typeface="Inconsolata"/>
                <a:sym typeface="Inconsolata"/>
              </a:rPr>
              <a:t>34</a:t>
            </a:r>
            <a:r>
              <a:rPr lang="en" sz="3800">
                <a:solidFill>
                  <a:srgbClr val="666666"/>
                </a:solidFill>
                <a:latin typeface="Inconsolata"/>
                <a:ea typeface="Inconsolata"/>
                <a:cs typeface="Inconsolata"/>
                <a:sym typeface="Inconsolata"/>
              </a:rPr>
              <a:t> </a:t>
            </a:r>
            <a:r>
              <a:rPr lang="en" sz="3800">
                <a:solidFill>
                  <a:srgbClr val="999999"/>
                </a:solidFill>
                <a:latin typeface="Inconsolata Regular"/>
                <a:ea typeface="Inconsolata Regular"/>
                <a:cs typeface="Inconsolata Regular"/>
                <a:sym typeface="Inconsolata Regular"/>
              </a:rPr>
              <a:t>x</a:t>
            </a:r>
            <a:r>
              <a:rPr lang="en" sz="3800">
                <a:solidFill>
                  <a:srgbClr val="666666"/>
                </a:solidFill>
                <a:latin typeface="Inconsolata"/>
                <a:ea typeface="Inconsolata"/>
                <a:cs typeface="Inconsolata"/>
                <a:sym typeface="Inconsolata"/>
              </a:rPr>
              <a:t> </a:t>
            </a:r>
            <a:r>
              <a:rPr lang="en" sz="3800" b="1">
                <a:solidFill>
                  <a:srgbClr val="6AA84F"/>
                </a:solidFill>
                <a:latin typeface="Inconsolata"/>
                <a:ea typeface="Inconsolata"/>
                <a:cs typeface="Inconsolata"/>
                <a:sym typeface="Inconsolata"/>
              </a:rPr>
              <a:t>56</a:t>
            </a:r>
            <a:r>
              <a:rPr lang="en" sz="3800" b="1">
                <a:solidFill>
                  <a:srgbClr val="3D85C6"/>
                </a:solidFill>
                <a:latin typeface="Inconsolata"/>
                <a:ea typeface="Inconsolata"/>
                <a:cs typeface="Inconsolata"/>
                <a:sym typeface="Inconsolata"/>
              </a:rPr>
              <a:t>78</a:t>
            </a:r>
            <a:endParaRPr sz="3800" b="1">
              <a:solidFill>
                <a:srgbClr val="3D85C6"/>
              </a:solidFill>
              <a:latin typeface="Inconsolata"/>
              <a:ea typeface="Inconsolata"/>
              <a:cs typeface="Inconsolata"/>
              <a:sym typeface="Inconsolata"/>
            </a:endParaRPr>
          </a:p>
          <a:p>
            <a:pPr marL="0" marR="163550" lvl="0" indent="0" algn="ctr" rtl="0">
              <a:spcBef>
                <a:spcPts val="1000"/>
              </a:spcBef>
              <a:spcAft>
                <a:spcPts val="0"/>
              </a:spcAft>
              <a:buNone/>
            </a:pPr>
            <a:r>
              <a:rPr lang="en" sz="2500">
                <a:solidFill>
                  <a:srgbClr val="999999"/>
                </a:solidFill>
                <a:latin typeface="Inconsolata"/>
                <a:ea typeface="Inconsolata"/>
                <a:cs typeface="Inconsolata"/>
                <a:sym typeface="Inconsolata"/>
              </a:rPr>
              <a:t>= ( </a:t>
            </a:r>
            <a:r>
              <a:rPr lang="en" sz="2500" b="1">
                <a:solidFill>
                  <a:srgbClr val="CC0000"/>
                </a:solidFill>
                <a:latin typeface="Inconsolata"/>
                <a:ea typeface="Inconsolata"/>
                <a:cs typeface="Inconsolata"/>
                <a:sym typeface="Inconsolata"/>
              </a:rPr>
              <a:t>12</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100 + </a:t>
            </a:r>
            <a:r>
              <a:rPr lang="en" sz="2500" b="1">
                <a:solidFill>
                  <a:srgbClr val="F1C232"/>
                </a:solidFill>
                <a:latin typeface="Inconsolata"/>
                <a:ea typeface="Inconsolata"/>
                <a:cs typeface="Inconsolata"/>
                <a:sym typeface="Inconsolata"/>
              </a:rPr>
              <a:t>34 </a:t>
            </a:r>
            <a:r>
              <a:rPr lang="en" sz="2500">
                <a:solidFill>
                  <a:srgbClr val="999999"/>
                </a:solidFill>
                <a:latin typeface="Inconsolata"/>
                <a:ea typeface="Inconsolata"/>
                <a:cs typeface="Inconsolata"/>
                <a:sym typeface="Inconsolata"/>
              </a:rPr>
              <a:t>) </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 ( </a:t>
            </a:r>
            <a:r>
              <a:rPr lang="en" sz="2500" b="1">
                <a:solidFill>
                  <a:srgbClr val="6AA84F"/>
                </a:solidFill>
                <a:latin typeface="Inconsolata"/>
                <a:ea typeface="Inconsolata"/>
                <a:cs typeface="Inconsolata"/>
                <a:sym typeface="Inconsolata"/>
              </a:rPr>
              <a:t>56</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100 + </a:t>
            </a:r>
            <a:r>
              <a:rPr lang="en" sz="2500" b="1">
                <a:solidFill>
                  <a:srgbClr val="3D85C6"/>
                </a:solidFill>
                <a:latin typeface="Inconsolata"/>
                <a:ea typeface="Inconsolata"/>
                <a:cs typeface="Inconsolata"/>
                <a:sym typeface="Inconsolata"/>
              </a:rPr>
              <a:t>78 </a:t>
            </a:r>
            <a:r>
              <a:rPr lang="en" sz="2500">
                <a:solidFill>
                  <a:srgbClr val="999999"/>
                </a:solidFill>
                <a:latin typeface="Inconsolata"/>
                <a:ea typeface="Inconsolata"/>
                <a:cs typeface="Inconsolata"/>
                <a:sym typeface="Inconsolata"/>
              </a:rPr>
              <a:t>)</a:t>
            </a:r>
            <a:endParaRPr sz="2500">
              <a:solidFill>
                <a:srgbClr val="999999"/>
              </a:solidFill>
              <a:latin typeface="Inconsolata"/>
              <a:ea typeface="Inconsolata"/>
              <a:cs typeface="Inconsolata"/>
              <a:sym typeface="Inconsolata"/>
            </a:endParaRPr>
          </a:p>
          <a:p>
            <a:pPr marL="0" marR="163550" lvl="0" indent="0" algn="ctr" rtl="0">
              <a:spcBef>
                <a:spcPts val="1000"/>
              </a:spcBef>
              <a:spcAft>
                <a:spcPts val="0"/>
              </a:spcAft>
              <a:buNone/>
            </a:pPr>
            <a:endParaRPr sz="2500">
              <a:solidFill>
                <a:srgbClr val="999999"/>
              </a:solidFill>
              <a:latin typeface="Inconsolata"/>
              <a:ea typeface="Inconsolata"/>
              <a:cs typeface="Inconsolata"/>
              <a:sym typeface="Inconsolat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p87"/>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MULTIPLICATION SUBPROBLEMS</a:t>
            </a:r>
            <a:endParaRPr sz="3600">
              <a:solidFill>
                <a:schemeClr val="accent5"/>
              </a:solidFill>
              <a:latin typeface="Lato Light"/>
              <a:ea typeface="Lato Light"/>
              <a:cs typeface="Lato Light"/>
              <a:sym typeface="Lato Light"/>
            </a:endParaRPr>
          </a:p>
        </p:txBody>
      </p:sp>
      <p:sp>
        <p:nvSpPr>
          <p:cNvPr id="1022" name="Google Shape;1022;p87"/>
          <p:cNvSpPr txBox="1">
            <a:spLocks noGrp="1"/>
          </p:cNvSpPr>
          <p:nvPr>
            <p:ph type="subTitle" idx="1"/>
          </p:nvPr>
        </p:nvSpPr>
        <p:spPr>
          <a:xfrm>
            <a:off x="311700" y="1171850"/>
            <a:ext cx="8365200" cy="5133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Original large problem: </a:t>
            </a:r>
            <a:r>
              <a:rPr lang="en" sz="2000">
                <a:solidFill>
                  <a:srgbClr val="000000"/>
                </a:solidFill>
                <a:latin typeface="Assistant ExtraLight"/>
                <a:ea typeface="Assistant ExtraLight"/>
                <a:cs typeface="Assistant ExtraLight"/>
                <a:sym typeface="Assistant ExtraLight"/>
              </a:rPr>
              <a:t>multiply two 4-digit numbers</a:t>
            </a:r>
            <a:endParaRPr sz="1800">
              <a:solidFill>
                <a:schemeClr val="dk1"/>
              </a:solidFill>
              <a:latin typeface="Assistant ExtraLight"/>
              <a:ea typeface="Assistant ExtraLight"/>
              <a:cs typeface="Assistant ExtraLight"/>
              <a:sym typeface="Assistant ExtraLight"/>
            </a:endParaRPr>
          </a:p>
        </p:txBody>
      </p:sp>
      <p:sp>
        <p:nvSpPr>
          <p:cNvPr id="1025" name="Google Shape;1025;p87"/>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28</a:t>
            </a:fld>
            <a:endParaRPr/>
          </a:p>
        </p:txBody>
      </p:sp>
      <p:sp>
        <p:nvSpPr>
          <p:cNvPr id="1023" name="Google Shape;1023;p87"/>
          <p:cNvSpPr txBox="1">
            <a:spLocks noGrp="1"/>
          </p:cNvSpPr>
          <p:nvPr>
            <p:ph type="body" idx="4294967295"/>
          </p:nvPr>
        </p:nvSpPr>
        <p:spPr>
          <a:xfrm>
            <a:off x="0" y="1624013"/>
            <a:ext cx="8366125" cy="512762"/>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What are the subproblems? </a:t>
            </a:r>
            <a:r>
              <a:rPr lang="en" sz="2000">
                <a:solidFill>
                  <a:srgbClr val="000000"/>
                </a:solidFill>
                <a:latin typeface="Assistant ExtraLight"/>
                <a:ea typeface="Assistant ExtraLight"/>
                <a:cs typeface="Assistant ExtraLight"/>
                <a:sym typeface="Assistant ExtraLight"/>
              </a:rPr>
              <a:t>Let’s unravel some stuff...</a:t>
            </a:r>
            <a:endParaRPr sz="1800">
              <a:solidFill>
                <a:schemeClr val="dk1"/>
              </a:solidFill>
              <a:latin typeface="Assistant ExtraLight"/>
              <a:ea typeface="Assistant ExtraLight"/>
              <a:cs typeface="Assistant ExtraLight"/>
              <a:sym typeface="Assistant ExtraLight"/>
            </a:endParaRPr>
          </a:p>
        </p:txBody>
      </p:sp>
      <p:sp>
        <p:nvSpPr>
          <p:cNvPr id="1024" name="Google Shape;1024;p87"/>
          <p:cNvSpPr txBox="1"/>
          <p:nvPr/>
        </p:nvSpPr>
        <p:spPr>
          <a:xfrm>
            <a:off x="273750" y="2032225"/>
            <a:ext cx="8596500" cy="1662600"/>
          </a:xfrm>
          <a:prstGeom prst="rect">
            <a:avLst/>
          </a:prstGeom>
          <a:noFill/>
          <a:ln>
            <a:noFill/>
          </a:ln>
        </p:spPr>
        <p:txBody>
          <a:bodyPr spcFirstLastPara="1" wrap="square" lIns="91425" tIns="91425" rIns="91425" bIns="91425" anchor="t" anchorCtr="0">
            <a:noAutofit/>
          </a:bodyPr>
          <a:lstStyle/>
          <a:p>
            <a:pPr marL="0" marR="163550" lvl="0" indent="0" algn="ctr" rtl="0">
              <a:spcBef>
                <a:spcPts val="0"/>
              </a:spcBef>
              <a:spcAft>
                <a:spcPts val="0"/>
              </a:spcAft>
              <a:buNone/>
            </a:pPr>
            <a:r>
              <a:rPr lang="en" sz="3800" b="1" dirty="0">
                <a:solidFill>
                  <a:srgbClr val="CC0000"/>
                </a:solidFill>
                <a:latin typeface="Inconsolata"/>
                <a:ea typeface="Inconsolata"/>
                <a:cs typeface="Inconsolata"/>
                <a:sym typeface="Inconsolata"/>
              </a:rPr>
              <a:t>12</a:t>
            </a:r>
            <a:r>
              <a:rPr lang="en" sz="3800" b="1" dirty="0">
                <a:solidFill>
                  <a:srgbClr val="F1C232"/>
                </a:solidFill>
                <a:latin typeface="Inconsolata"/>
                <a:ea typeface="Inconsolata"/>
                <a:cs typeface="Inconsolata"/>
                <a:sym typeface="Inconsolata"/>
              </a:rPr>
              <a:t>34</a:t>
            </a:r>
            <a:r>
              <a:rPr lang="en" sz="3800" dirty="0">
                <a:solidFill>
                  <a:srgbClr val="666666"/>
                </a:solidFill>
                <a:latin typeface="Inconsolata"/>
                <a:ea typeface="Inconsolata"/>
                <a:cs typeface="Inconsolata"/>
                <a:sym typeface="Inconsolata"/>
              </a:rPr>
              <a:t> </a:t>
            </a:r>
            <a:r>
              <a:rPr lang="en" sz="3800" dirty="0">
                <a:solidFill>
                  <a:srgbClr val="999999"/>
                </a:solidFill>
                <a:latin typeface="Inconsolata Regular"/>
                <a:ea typeface="Inconsolata Regular"/>
                <a:cs typeface="Inconsolata Regular"/>
                <a:sym typeface="Inconsolata Regular"/>
              </a:rPr>
              <a:t>x</a:t>
            </a:r>
            <a:r>
              <a:rPr lang="en" sz="3800" dirty="0">
                <a:solidFill>
                  <a:srgbClr val="666666"/>
                </a:solidFill>
                <a:latin typeface="Inconsolata"/>
                <a:ea typeface="Inconsolata"/>
                <a:cs typeface="Inconsolata"/>
                <a:sym typeface="Inconsolata"/>
              </a:rPr>
              <a:t> </a:t>
            </a:r>
            <a:r>
              <a:rPr lang="en" sz="3800" b="1" dirty="0">
                <a:solidFill>
                  <a:srgbClr val="6AA84F"/>
                </a:solidFill>
                <a:latin typeface="Inconsolata"/>
                <a:ea typeface="Inconsolata"/>
                <a:cs typeface="Inconsolata"/>
                <a:sym typeface="Inconsolata"/>
              </a:rPr>
              <a:t>56</a:t>
            </a:r>
            <a:r>
              <a:rPr lang="en" sz="3800" b="1" dirty="0">
                <a:solidFill>
                  <a:srgbClr val="3D85C6"/>
                </a:solidFill>
                <a:latin typeface="Inconsolata"/>
                <a:ea typeface="Inconsolata"/>
                <a:cs typeface="Inconsolata"/>
                <a:sym typeface="Inconsolata"/>
              </a:rPr>
              <a:t>78</a:t>
            </a:r>
            <a:endParaRPr sz="3800" b="1" dirty="0">
              <a:solidFill>
                <a:srgbClr val="3D85C6"/>
              </a:solidFill>
              <a:latin typeface="Inconsolata"/>
              <a:ea typeface="Inconsolata"/>
              <a:cs typeface="Inconsolata"/>
              <a:sym typeface="Inconsolata"/>
            </a:endParaRPr>
          </a:p>
          <a:p>
            <a:pPr marL="0" marR="163550" lvl="0" indent="0" algn="ctr" rtl="0">
              <a:spcBef>
                <a:spcPts val="1000"/>
              </a:spcBef>
              <a:spcAft>
                <a:spcPts val="0"/>
              </a:spcAft>
              <a:buNone/>
            </a:pPr>
            <a:r>
              <a:rPr lang="en" sz="2500" dirty="0">
                <a:solidFill>
                  <a:srgbClr val="999999"/>
                </a:solidFill>
                <a:latin typeface="Inconsolata"/>
                <a:ea typeface="Inconsolata"/>
                <a:cs typeface="Inconsolata"/>
                <a:sym typeface="Inconsolata"/>
              </a:rPr>
              <a:t>= ( </a:t>
            </a:r>
            <a:r>
              <a:rPr lang="en" sz="2500" b="1" dirty="0">
                <a:solidFill>
                  <a:srgbClr val="CC0000"/>
                </a:solidFill>
                <a:latin typeface="Inconsolata"/>
                <a:ea typeface="Inconsolata"/>
                <a:cs typeface="Inconsolata"/>
                <a:sym typeface="Inconsolata"/>
              </a:rPr>
              <a:t>12</a:t>
            </a:r>
            <a:r>
              <a:rPr lang="en" sz="2500" dirty="0">
                <a:solidFill>
                  <a:srgbClr val="999999"/>
                </a:solidFill>
                <a:latin typeface="Inconsolata Regular"/>
                <a:ea typeface="Inconsolata Regular"/>
                <a:cs typeface="Inconsolata Regular"/>
                <a:sym typeface="Inconsolata Regular"/>
              </a:rPr>
              <a:t>x</a:t>
            </a:r>
            <a:r>
              <a:rPr lang="en" sz="2500" dirty="0">
                <a:solidFill>
                  <a:srgbClr val="999999"/>
                </a:solidFill>
                <a:latin typeface="Inconsolata"/>
                <a:ea typeface="Inconsolata"/>
                <a:cs typeface="Inconsolata"/>
                <a:sym typeface="Inconsolata"/>
              </a:rPr>
              <a:t>100 + </a:t>
            </a:r>
            <a:r>
              <a:rPr lang="en" sz="2500" b="1" dirty="0">
                <a:solidFill>
                  <a:srgbClr val="F1C232"/>
                </a:solidFill>
                <a:latin typeface="Inconsolata"/>
                <a:ea typeface="Inconsolata"/>
                <a:cs typeface="Inconsolata"/>
                <a:sym typeface="Inconsolata"/>
              </a:rPr>
              <a:t>34 </a:t>
            </a:r>
            <a:r>
              <a:rPr lang="en" sz="2500" dirty="0">
                <a:solidFill>
                  <a:srgbClr val="999999"/>
                </a:solidFill>
                <a:latin typeface="Inconsolata"/>
                <a:ea typeface="Inconsolata"/>
                <a:cs typeface="Inconsolata"/>
                <a:sym typeface="Inconsolata"/>
              </a:rPr>
              <a:t>) </a:t>
            </a:r>
            <a:r>
              <a:rPr lang="en" sz="2500" dirty="0">
                <a:solidFill>
                  <a:srgbClr val="999999"/>
                </a:solidFill>
                <a:latin typeface="Inconsolata Regular"/>
                <a:ea typeface="Inconsolata Regular"/>
                <a:cs typeface="Inconsolata Regular"/>
                <a:sym typeface="Inconsolata Regular"/>
              </a:rPr>
              <a:t>x</a:t>
            </a:r>
            <a:r>
              <a:rPr lang="en" sz="2500" dirty="0">
                <a:solidFill>
                  <a:srgbClr val="999999"/>
                </a:solidFill>
                <a:latin typeface="Inconsolata"/>
                <a:ea typeface="Inconsolata"/>
                <a:cs typeface="Inconsolata"/>
                <a:sym typeface="Inconsolata"/>
              </a:rPr>
              <a:t> ( </a:t>
            </a:r>
            <a:r>
              <a:rPr lang="en" sz="2500" b="1" dirty="0">
                <a:solidFill>
                  <a:srgbClr val="6AA84F"/>
                </a:solidFill>
                <a:latin typeface="Inconsolata"/>
                <a:ea typeface="Inconsolata"/>
                <a:cs typeface="Inconsolata"/>
                <a:sym typeface="Inconsolata"/>
              </a:rPr>
              <a:t>56</a:t>
            </a:r>
            <a:r>
              <a:rPr lang="en" sz="2500" dirty="0">
                <a:solidFill>
                  <a:srgbClr val="999999"/>
                </a:solidFill>
                <a:latin typeface="Inconsolata Regular"/>
                <a:ea typeface="Inconsolata Regular"/>
                <a:cs typeface="Inconsolata Regular"/>
                <a:sym typeface="Inconsolata Regular"/>
              </a:rPr>
              <a:t>x</a:t>
            </a:r>
            <a:r>
              <a:rPr lang="en" sz="2500" dirty="0">
                <a:solidFill>
                  <a:srgbClr val="999999"/>
                </a:solidFill>
                <a:latin typeface="Inconsolata"/>
                <a:ea typeface="Inconsolata"/>
                <a:cs typeface="Inconsolata"/>
                <a:sym typeface="Inconsolata"/>
              </a:rPr>
              <a:t>100 + </a:t>
            </a:r>
            <a:r>
              <a:rPr lang="en" sz="2500" b="1" dirty="0">
                <a:solidFill>
                  <a:srgbClr val="3D85C6"/>
                </a:solidFill>
                <a:latin typeface="Inconsolata"/>
                <a:ea typeface="Inconsolata"/>
                <a:cs typeface="Inconsolata"/>
                <a:sym typeface="Inconsolata"/>
              </a:rPr>
              <a:t>78 </a:t>
            </a:r>
            <a:r>
              <a:rPr lang="en" sz="2500" dirty="0">
                <a:solidFill>
                  <a:srgbClr val="999999"/>
                </a:solidFill>
                <a:latin typeface="Inconsolata"/>
                <a:ea typeface="Inconsolata"/>
                <a:cs typeface="Inconsolata"/>
                <a:sym typeface="Inconsolata"/>
              </a:rPr>
              <a:t>)</a:t>
            </a:r>
          </a:p>
          <a:p>
            <a:pPr marL="0" marR="163550" lvl="0" indent="0" algn="ctr" rtl="0">
              <a:spcBef>
                <a:spcPts val="1000"/>
              </a:spcBef>
              <a:spcAft>
                <a:spcPts val="0"/>
              </a:spcAft>
              <a:buNone/>
            </a:pPr>
            <a:endParaRPr sz="2500" dirty="0">
              <a:solidFill>
                <a:srgbClr val="999999"/>
              </a:solidFill>
              <a:latin typeface="Inconsolata"/>
              <a:ea typeface="Inconsolata"/>
              <a:cs typeface="Inconsolata"/>
              <a:sym typeface="Inconsolata"/>
            </a:endParaRPr>
          </a:p>
          <a:p>
            <a:pPr marL="0" marR="163550" lvl="0" indent="0" algn="ctr" rtl="0">
              <a:spcBef>
                <a:spcPts val="1000"/>
              </a:spcBef>
              <a:spcAft>
                <a:spcPts val="0"/>
              </a:spcAft>
              <a:buNone/>
            </a:pPr>
            <a:r>
              <a:rPr lang="en" sz="2500" dirty="0">
                <a:solidFill>
                  <a:srgbClr val="999999"/>
                </a:solidFill>
                <a:latin typeface="Inconsolata"/>
                <a:ea typeface="Inconsolata"/>
                <a:cs typeface="Inconsolata"/>
                <a:sym typeface="Inconsolata"/>
              </a:rPr>
              <a:t>= ( </a:t>
            </a:r>
            <a:r>
              <a:rPr lang="en" sz="2500" b="1" dirty="0">
                <a:solidFill>
                  <a:srgbClr val="CC0000"/>
                </a:solidFill>
                <a:latin typeface="Inconsolata"/>
                <a:ea typeface="Inconsolata"/>
                <a:cs typeface="Inconsolata"/>
                <a:sym typeface="Inconsolata"/>
              </a:rPr>
              <a:t>12</a:t>
            </a:r>
            <a:r>
              <a:rPr lang="en" sz="2500" dirty="0">
                <a:solidFill>
                  <a:srgbClr val="999999"/>
                </a:solidFill>
                <a:latin typeface="Inconsolata Regular"/>
                <a:ea typeface="Inconsolata Regular"/>
                <a:cs typeface="Inconsolata Regular"/>
                <a:sym typeface="Inconsolata Regular"/>
              </a:rPr>
              <a:t>x</a:t>
            </a:r>
            <a:r>
              <a:rPr lang="en" sz="2500" b="1" dirty="0">
                <a:solidFill>
                  <a:srgbClr val="6AA84F"/>
                </a:solidFill>
                <a:latin typeface="Inconsolata"/>
                <a:ea typeface="Inconsolata"/>
                <a:cs typeface="Inconsolata"/>
                <a:sym typeface="Inconsolata"/>
              </a:rPr>
              <a:t>56 </a:t>
            </a:r>
            <a:r>
              <a:rPr lang="en" sz="2500" dirty="0">
                <a:solidFill>
                  <a:srgbClr val="999999"/>
                </a:solidFill>
                <a:latin typeface="Inconsolata"/>
                <a:ea typeface="Inconsolata"/>
                <a:cs typeface="Inconsolata"/>
                <a:sym typeface="Inconsolata"/>
              </a:rPr>
              <a:t>)100</a:t>
            </a:r>
            <a:r>
              <a:rPr lang="en" sz="2500" baseline="30000" dirty="0">
                <a:solidFill>
                  <a:srgbClr val="999999"/>
                </a:solidFill>
                <a:latin typeface="Inconsolata"/>
                <a:ea typeface="Inconsolata"/>
                <a:cs typeface="Inconsolata"/>
                <a:sym typeface="Inconsolata"/>
              </a:rPr>
              <a:t>2</a:t>
            </a:r>
            <a:r>
              <a:rPr lang="en" sz="2500" dirty="0">
                <a:solidFill>
                  <a:srgbClr val="999999"/>
                </a:solidFill>
                <a:latin typeface="Inconsolata"/>
                <a:ea typeface="Inconsolata"/>
                <a:cs typeface="Inconsolata"/>
                <a:sym typeface="Inconsolata"/>
              </a:rPr>
              <a:t> + ( </a:t>
            </a:r>
            <a:r>
              <a:rPr lang="en" sz="2500" b="1" dirty="0">
                <a:solidFill>
                  <a:srgbClr val="CC0000"/>
                </a:solidFill>
                <a:latin typeface="Inconsolata"/>
                <a:ea typeface="Inconsolata"/>
                <a:cs typeface="Inconsolata"/>
                <a:sym typeface="Inconsolata"/>
              </a:rPr>
              <a:t>12</a:t>
            </a:r>
            <a:r>
              <a:rPr lang="en" sz="2500" dirty="0">
                <a:solidFill>
                  <a:srgbClr val="999999"/>
                </a:solidFill>
                <a:latin typeface="Inconsolata Regular"/>
                <a:ea typeface="Inconsolata Regular"/>
                <a:cs typeface="Inconsolata Regular"/>
                <a:sym typeface="Inconsolata Regular"/>
              </a:rPr>
              <a:t>x</a:t>
            </a:r>
            <a:r>
              <a:rPr lang="en" sz="2500" b="1" dirty="0">
                <a:solidFill>
                  <a:srgbClr val="3D85C6"/>
                </a:solidFill>
                <a:latin typeface="Inconsolata"/>
                <a:ea typeface="Inconsolata"/>
                <a:cs typeface="Inconsolata"/>
                <a:sym typeface="Inconsolata"/>
              </a:rPr>
              <a:t>78</a:t>
            </a:r>
            <a:r>
              <a:rPr lang="en" sz="2500" dirty="0">
                <a:solidFill>
                  <a:srgbClr val="999999"/>
                </a:solidFill>
                <a:latin typeface="Inconsolata"/>
                <a:ea typeface="Inconsolata"/>
                <a:cs typeface="Inconsolata"/>
                <a:sym typeface="Inconsolata"/>
              </a:rPr>
              <a:t> + </a:t>
            </a:r>
            <a:r>
              <a:rPr lang="en" sz="2500" b="1" dirty="0">
                <a:solidFill>
                  <a:srgbClr val="F1C232"/>
                </a:solidFill>
                <a:latin typeface="Inconsolata"/>
                <a:ea typeface="Inconsolata"/>
                <a:cs typeface="Inconsolata"/>
                <a:sym typeface="Inconsolata"/>
              </a:rPr>
              <a:t>34</a:t>
            </a:r>
            <a:r>
              <a:rPr lang="en" sz="2500" dirty="0">
                <a:solidFill>
                  <a:srgbClr val="999999"/>
                </a:solidFill>
                <a:latin typeface="Inconsolata Regular"/>
                <a:ea typeface="Inconsolata Regular"/>
                <a:cs typeface="Inconsolata Regular"/>
                <a:sym typeface="Inconsolata Regular"/>
              </a:rPr>
              <a:t>x</a:t>
            </a:r>
            <a:r>
              <a:rPr lang="en" sz="2500" b="1" dirty="0">
                <a:solidFill>
                  <a:srgbClr val="6AA84F"/>
                </a:solidFill>
                <a:latin typeface="Inconsolata"/>
                <a:ea typeface="Inconsolata"/>
                <a:cs typeface="Inconsolata"/>
                <a:sym typeface="Inconsolata"/>
              </a:rPr>
              <a:t>56</a:t>
            </a:r>
            <a:r>
              <a:rPr lang="en" sz="2500" b="1" dirty="0">
                <a:solidFill>
                  <a:srgbClr val="3D85C6"/>
                </a:solidFill>
                <a:latin typeface="Inconsolata"/>
                <a:ea typeface="Inconsolata"/>
                <a:cs typeface="Inconsolata"/>
                <a:sym typeface="Inconsolata"/>
              </a:rPr>
              <a:t> </a:t>
            </a:r>
            <a:r>
              <a:rPr lang="en" sz="2500" dirty="0">
                <a:solidFill>
                  <a:srgbClr val="999999"/>
                </a:solidFill>
                <a:latin typeface="Inconsolata"/>
                <a:ea typeface="Inconsolata"/>
                <a:cs typeface="Inconsolata"/>
                <a:sym typeface="Inconsolata"/>
              </a:rPr>
              <a:t>)100 + ( </a:t>
            </a:r>
            <a:r>
              <a:rPr lang="en" sz="2500" b="1" dirty="0">
                <a:solidFill>
                  <a:srgbClr val="F1C232"/>
                </a:solidFill>
                <a:latin typeface="Inconsolata"/>
                <a:ea typeface="Inconsolata"/>
                <a:cs typeface="Inconsolata"/>
                <a:sym typeface="Inconsolata"/>
              </a:rPr>
              <a:t>34</a:t>
            </a:r>
            <a:r>
              <a:rPr lang="en" sz="2500" dirty="0">
                <a:solidFill>
                  <a:srgbClr val="999999"/>
                </a:solidFill>
                <a:latin typeface="Inconsolata Regular"/>
                <a:ea typeface="Inconsolata Regular"/>
                <a:cs typeface="Inconsolata Regular"/>
                <a:sym typeface="Inconsolata Regular"/>
              </a:rPr>
              <a:t>x</a:t>
            </a:r>
            <a:r>
              <a:rPr lang="en" sz="2500" b="1" dirty="0">
                <a:solidFill>
                  <a:srgbClr val="3D85C6"/>
                </a:solidFill>
                <a:latin typeface="Inconsolata"/>
                <a:ea typeface="Inconsolata"/>
                <a:cs typeface="Inconsolata"/>
                <a:sym typeface="Inconsolata"/>
              </a:rPr>
              <a:t>78 </a:t>
            </a:r>
            <a:r>
              <a:rPr lang="en" sz="2500" dirty="0">
                <a:solidFill>
                  <a:srgbClr val="999999"/>
                </a:solidFill>
                <a:latin typeface="Inconsolata"/>
                <a:ea typeface="Inconsolata"/>
                <a:cs typeface="Inconsolata"/>
                <a:sym typeface="Inconsolata"/>
              </a:rPr>
              <a:t>)</a:t>
            </a:r>
            <a:endParaRPr sz="2500" dirty="0">
              <a:solidFill>
                <a:srgbClr val="999999"/>
              </a:solidFill>
              <a:latin typeface="Inconsolata"/>
              <a:ea typeface="Inconsolata"/>
              <a:cs typeface="Inconsolata"/>
              <a:sym typeface="Inconsolat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88"/>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MULTIPLICATION SUBPROBLEMS</a:t>
            </a:r>
            <a:endParaRPr sz="3600">
              <a:solidFill>
                <a:schemeClr val="accent5"/>
              </a:solidFill>
              <a:latin typeface="Lato Light"/>
              <a:ea typeface="Lato Light"/>
              <a:cs typeface="Lato Light"/>
              <a:sym typeface="Lato Light"/>
            </a:endParaRPr>
          </a:p>
        </p:txBody>
      </p:sp>
      <p:sp>
        <p:nvSpPr>
          <p:cNvPr id="1031" name="Google Shape;1031;p88"/>
          <p:cNvSpPr txBox="1">
            <a:spLocks noGrp="1"/>
          </p:cNvSpPr>
          <p:nvPr>
            <p:ph type="subTitle" idx="1"/>
          </p:nvPr>
        </p:nvSpPr>
        <p:spPr>
          <a:xfrm>
            <a:off x="311700" y="1171850"/>
            <a:ext cx="8365200" cy="5133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Original large problem: </a:t>
            </a:r>
            <a:r>
              <a:rPr lang="en" sz="2000">
                <a:solidFill>
                  <a:srgbClr val="000000"/>
                </a:solidFill>
                <a:latin typeface="Assistant ExtraLight"/>
                <a:ea typeface="Assistant ExtraLight"/>
                <a:cs typeface="Assistant ExtraLight"/>
                <a:sym typeface="Assistant ExtraLight"/>
              </a:rPr>
              <a:t>multiply two 4-digit numbers</a:t>
            </a:r>
            <a:endParaRPr sz="1800">
              <a:solidFill>
                <a:schemeClr val="dk1"/>
              </a:solidFill>
              <a:latin typeface="Assistant ExtraLight"/>
              <a:ea typeface="Assistant ExtraLight"/>
              <a:cs typeface="Assistant ExtraLight"/>
              <a:sym typeface="Assistant ExtraLight"/>
            </a:endParaRPr>
          </a:p>
        </p:txBody>
      </p:sp>
      <p:sp>
        <p:nvSpPr>
          <p:cNvPr id="1045" name="Google Shape;1045;p88"/>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29</a:t>
            </a:fld>
            <a:endParaRPr/>
          </a:p>
        </p:txBody>
      </p:sp>
      <p:sp>
        <p:nvSpPr>
          <p:cNvPr id="1032" name="Google Shape;1032;p88"/>
          <p:cNvSpPr txBox="1">
            <a:spLocks noGrp="1"/>
          </p:cNvSpPr>
          <p:nvPr>
            <p:ph type="body" idx="4294967295"/>
          </p:nvPr>
        </p:nvSpPr>
        <p:spPr>
          <a:xfrm>
            <a:off x="0" y="1624013"/>
            <a:ext cx="8366125" cy="512762"/>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What are the subproblems? </a:t>
            </a:r>
            <a:r>
              <a:rPr lang="en" sz="2000">
                <a:solidFill>
                  <a:srgbClr val="000000"/>
                </a:solidFill>
                <a:latin typeface="Assistant ExtraLight"/>
                <a:ea typeface="Assistant ExtraLight"/>
                <a:cs typeface="Assistant ExtraLight"/>
                <a:sym typeface="Assistant ExtraLight"/>
              </a:rPr>
              <a:t>Let’s unravel some stuff...</a:t>
            </a:r>
            <a:endParaRPr sz="1800">
              <a:solidFill>
                <a:schemeClr val="dk1"/>
              </a:solidFill>
              <a:latin typeface="Assistant ExtraLight"/>
              <a:ea typeface="Assistant ExtraLight"/>
              <a:cs typeface="Assistant ExtraLight"/>
              <a:sym typeface="Assistant ExtraLight"/>
            </a:endParaRPr>
          </a:p>
        </p:txBody>
      </p:sp>
      <p:sp>
        <p:nvSpPr>
          <p:cNvPr id="1033" name="Google Shape;1033;p88"/>
          <p:cNvSpPr/>
          <p:nvPr/>
        </p:nvSpPr>
        <p:spPr>
          <a:xfrm>
            <a:off x="1087333"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8"/>
          <p:cNvSpPr/>
          <p:nvPr/>
        </p:nvSpPr>
        <p:spPr>
          <a:xfrm>
            <a:off x="3543608"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8"/>
          <p:cNvSpPr/>
          <p:nvPr/>
        </p:nvSpPr>
        <p:spPr>
          <a:xfrm>
            <a:off x="4843533"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8"/>
          <p:cNvSpPr/>
          <p:nvPr/>
        </p:nvSpPr>
        <p:spPr>
          <a:xfrm>
            <a:off x="7209633"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88"/>
          <p:cNvSpPr txBox="1"/>
          <p:nvPr/>
        </p:nvSpPr>
        <p:spPr>
          <a:xfrm>
            <a:off x="273750" y="2032225"/>
            <a:ext cx="8596500" cy="1662600"/>
          </a:xfrm>
          <a:prstGeom prst="rect">
            <a:avLst/>
          </a:prstGeom>
          <a:noFill/>
          <a:ln>
            <a:noFill/>
          </a:ln>
        </p:spPr>
        <p:txBody>
          <a:bodyPr spcFirstLastPara="1" wrap="square" lIns="91425" tIns="91425" rIns="91425" bIns="91425" anchor="t" anchorCtr="0">
            <a:noAutofit/>
          </a:bodyPr>
          <a:lstStyle/>
          <a:p>
            <a:pPr marL="0" marR="163550" lvl="0" indent="0" algn="ctr" rtl="0">
              <a:spcBef>
                <a:spcPts val="0"/>
              </a:spcBef>
              <a:spcAft>
                <a:spcPts val="0"/>
              </a:spcAft>
              <a:buNone/>
            </a:pPr>
            <a:r>
              <a:rPr lang="en" sz="3800" b="1">
                <a:solidFill>
                  <a:srgbClr val="CC0000"/>
                </a:solidFill>
                <a:latin typeface="Inconsolata"/>
                <a:ea typeface="Inconsolata"/>
                <a:cs typeface="Inconsolata"/>
                <a:sym typeface="Inconsolata"/>
              </a:rPr>
              <a:t>12</a:t>
            </a:r>
            <a:r>
              <a:rPr lang="en" sz="3800" b="1">
                <a:solidFill>
                  <a:srgbClr val="F1C232"/>
                </a:solidFill>
                <a:latin typeface="Inconsolata"/>
                <a:ea typeface="Inconsolata"/>
                <a:cs typeface="Inconsolata"/>
                <a:sym typeface="Inconsolata"/>
              </a:rPr>
              <a:t>34</a:t>
            </a:r>
            <a:r>
              <a:rPr lang="en" sz="3800">
                <a:solidFill>
                  <a:srgbClr val="666666"/>
                </a:solidFill>
                <a:latin typeface="Inconsolata"/>
                <a:ea typeface="Inconsolata"/>
                <a:cs typeface="Inconsolata"/>
                <a:sym typeface="Inconsolata"/>
              </a:rPr>
              <a:t> </a:t>
            </a:r>
            <a:r>
              <a:rPr lang="en" sz="3800">
                <a:solidFill>
                  <a:srgbClr val="999999"/>
                </a:solidFill>
                <a:latin typeface="Inconsolata Regular"/>
                <a:ea typeface="Inconsolata Regular"/>
                <a:cs typeface="Inconsolata Regular"/>
                <a:sym typeface="Inconsolata Regular"/>
              </a:rPr>
              <a:t>x</a:t>
            </a:r>
            <a:r>
              <a:rPr lang="en" sz="3800">
                <a:solidFill>
                  <a:srgbClr val="666666"/>
                </a:solidFill>
                <a:latin typeface="Inconsolata"/>
                <a:ea typeface="Inconsolata"/>
                <a:cs typeface="Inconsolata"/>
                <a:sym typeface="Inconsolata"/>
              </a:rPr>
              <a:t> </a:t>
            </a:r>
            <a:r>
              <a:rPr lang="en" sz="3800" b="1">
                <a:solidFill>
                  <a:srgbClr val="6AA84F"/>
                </a:solidFill>
                <a:latin typeface="Inconsolata"/>
                <a:ea typeface="Inconsolata"/>
                <a:cs typeface="Inconsolata"/>
                <a:sym typeface="Inconsolata"/>
              </a:rPr>
              <a:t>56</a:t>
            </a:r>
            <a:r>
              <a:rPr lang="en" sz="3800" b="1">
                <a:solidFill>
                  <a:srgbClr val="3D85C6"/>
                </a:solidFill>
                <a:latin typeface="Inconsolata"/>
                <a:ea typeface="Inconsolata"/>
                <a:cs typeface="Inconsolata"/>
                <a:sym typeface="Inconsolata"/>
              </a:rPr>
              <a:t>78</a:t>
            </a:r>
            <a:endParaRPr sz="3800" b="1">
              <a:solidFill>
                <a:srgbClr val="3D85C6"/>
              </a:solidFill>
              <a:latin typeface="Inconsolata"/>
              <a:ea typeface="Inconsolata"/>
              <a:cs typeface="Inconsolata"/>
              <a:sym typeface="Inconsolata"/>
            </a:endParaRPr>
          </a:p>
          <a:p>
            <a:pPr marL="0" marR="163550" lvl="0" indent="0" algn="ctr" rtl="0">
              <a:spcBef>
                <a:spcPts val="1000"/>
              </a:spcBef>
              <a:spcAft>
                <a:spcPts val="0"/>
              </a:spcAft>
              <a:buNone/>
            </a:pPr>
            <a:r>
              <a:rPr lang="en" sz="2500">
                <a:solidFill>
                  <a:srgbClr val="999999"/>
                </a:solidFill>
                <a:latin typeface="Inconsolata"/>
                <a:ea typeface="Inconsolata"/>
                <a:cs typeface="Inconsolata"/>
                <a:sym typeface="Inconsolata"/>
              </a:rPr>
              <a:t>= ( </a:t>
            </a:r>
            <a:r>
              <a:rPr lang="en" sz="2500" b="1">
                <a:solidFill>
                  <a:srgbClr val="CC0000"/>
                </a:solidFill>
                <a:latin typeface="Inconsolata"/>
                <a:ea typeface="Inconsolata"/>
                <a:cs typeface="Inconsolata"/>
                <a:sym typeface="Inconsolata"/>
              </a:rPr>
              <a:t>12</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100 + </a:t>
            </a:r>
            <a:r>
              <a:rPr lang="en" sz="2500" b="1">
                <a:solidFill>
                  <a:srgbClr val="F1C232"/>
                </a:solidFill>
                <a:latin typeface="Inconsolata"/>
                <a:ea typeface="Inconsolata"/>
                <a:cs typeface="Inconsolata"/>
                <a:sym typeface="Inconsolata"/>
              </a:rPr>
              <a:t>34 </a:t>
            </a:r>
            <a:r>
              <a:rPr lang="en" sz="2500">
                <a:solidFill>
                  <a:srgbClr val="999999"/>
                </a:solidFill>
                <a:latin typeface="Inconsolata"/>
                <a:ea typeface="Inconsolata"/>
                <a:cs typeface="Inconsolata"/>
                <a:sym typeface="Inconsolata"/>
              </a:rPr>
              <a:t>) </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 ( </a:t>
            </a:r>
            <a:r>
              <a:rPr lang="en" sz="2500" b="1">
                <a:solidFill>
                  <a:srgbClr val="6AA84F"/>
                </a:solidFill>
                <a:latin typeface="Inconsolata"/>
                <a:ea typeface="Inconsolata"/>
                <a:cs typeface="Inconsolata"/>
                <a:sym typeface="Inconsolata"/>
              </a:rPr>
              <a:t>56</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100 + </a:t>
            </a:r>
            <a:r>
              <a:rPr lang="en" sz="2500" b="1">
                <a:solidFill>
                  <a:srgbClr val="3D85C6"/>
                </a:solidFill>
                <a:latin typeface="Inconsolata"/>
                <a:ea typeface="Inconsolata"/>
                <a:cs typeface="Inconsolata"/>
                <a:sym typeface="Inconsolata"/>
              </a:rPr>
              <a:t>78 </a:t>
            </a:r>
            <a:r>
              <a:rPr lang="en" sz="2500">
                <a:solidFill>
                  <a:srgbClr val="999999"/>
                </a:solidFill>
                <a:latin typeface="Inconsolata"/>
                <a:ea typeface="Inconsolata"/>
                <a:cs typeface="Inconsolata"/>
                <a:sym typeface="Inconsolata"/>
              </a:rPr>
              <a:t>)</a:t>
            </a:r>
            <a:endParaRPr sz="2500">
              <a:solidFill>
                <a:srgbClr val="999999"/>
              </a:solidFill>
              <a:latin typeface="Inconsolata"/>
              <a:ea typeface="Inconsolata"/>
              <a:cs typeface="Inconsolata"/>
              <a:sym typeface="Inconsolata"/>
            </a:endParaRPr>
          </a:p>
          <a:p>
            <a:pPr marL="0" marR="163550" lvl="0" indent="0" algn="ctr" rtl="0">
              <a:spcBef>
                <a:spcPts val="1000"/>
              </a:spcBef>
              <a:spcAft>
                <a:spcPts val="0"/>
              </a:spcAft>
              <a:buNone/>
            </a:pPr>
            <a:r>
              <a:rPr lang="en" sz="2500">
                <a:solidFill>
                  <a:srgbClr val="999999"/>
                </a:solidFill>
                <a:latin typeface="Inconsolata"/>
                <a:ea typeface="Inconsolata"/>
                <a:cs typeface="Inconsolata"/>
                <a:sym typeface="Inconsolata"/>
              </a:rPr>
              <a:t>= ( </a:t>
            </a:r>
            <a:r>
              <a:rPr lang="en" sz="2500" b="1">
                <a:solidFill>
                  <a:srgbClr val="CC0000"/>
                </a:solidFill>
                <a:latin typeface="Inconsolata"/>
                <a:ea typeface="Inconsolata"/>
                <a:cs typeface="Inconsolata"/>
                <a:sym typeface="Inconsolata"/>
              </a:rPr>
              <a:t>12</a:t>
            </a:r>
            <a:r>
              <a:rPr lang="en" sz="2500">
                <a:solidFill>
                  <a:srgbClr val="999999"/>
                </a:solidFill>
                <a:latin typeface="Inconsolata Regular"/>
                <a:ea typeface="Inconsolata Regular"/>
                <a:cs typeface="Inconsolata Regular"/>
                <a:sym typeface="Inconsolata Regular"/>
              </a:rPr>
              <a:t>x</a:t>
            </a:r>
            <a:r>
              <a:rPr lang="en" sz="2500" b="1">
                <a:solidFill>
                  <a:srgbClr val="6AA84F"/>
                </a:solidFill>
                <a:latin typeface="Inconsolata"/>
                <a:ea typeface="Inconsolata"/>
                <a:cs typeface="Inconsolata"/>
                <a:sym typeface="Inconsolata"/>
              </a:rPr>
              <a:t>56 </a:t>
            </a:r>
            <a:r>
              <a:rPr lang="en" sz="2500">
                <a:solidFill>
                  <a:srgbClr val="999999"/>
                </a:solidFill>
                <a:latin typeface="Inconsolata"/>
                <a:ea typeface="Inconsolata"/>
                <a:cs typeface="Inconsolata"/>
                <a:sym typeface="Inconsolata"/>
              </a:rPr>
              <a:t>)100</a:t>
            </a:r>
            <a:r>
              <a:rPr lang="en" sz="2500" baseline="30000">
                <a:solidFill>
                  <a:srgbClr val="999999"/>
                </a:solidFill>
                <a:latin typeface="Inconsolata"/>
                <a:ea typeface="Inconsolata"/>
                <a:cs typeface="Inconsolata"/>
                <a:sym typeface="Inconsolata"/>
              </a:rPr>
              <a:t>2</a:t>
            </a:r>
            <a:r>
              <a:rPr lang="en" sz="2500">
                <a:solidFill>
                  <a:srgbClr val="999999"/>
                </a:solidFill>
                <a:latin typeface="Inconsolata"/>
                <a:ea typeface="Inconsolata"/>
                <a:cs typeface="Inconsolata"/>
                <a:sym typeface="Inconsolata"/>
              </a:rPr>
              <a:t> + ( </a:t>
            </a:r>
            <a:r>
              <a:rPr lang="en" sz="2500" b="1">
                <a:solidFill>
                  <a:srgbClr val="CC0000"/>
                </a:solidFill>
                <a:latin typeface="Inconsolata"/>
                <a:ea typeface="Inconsolata"/>
                <a:cs typeface="Inconsolata"/>
                <a:sym typeface="Inconsolata"/>
              </a:rPr>
              <a:t>12</a:t>
            </a:r>
            <a:r>
              <a:rPr lang="en" sz="2500">
                <a:solidFill>
                  <a:srgbClr val="999999"/>
                </a:solidFill>
                <a:latin typeface="Inconsolata Regular"/>
                <a:ea typeface="Inconsolata Regular"/>
                <a:cs typeface="Inconsolata Regular"/>
                <a:sym typeface="Inconsolata Regular"/>
              </a:rPr>
              <a:t>x</a:t>
            </a:r>
            <a:r>
              <a:rPr lang="en" sz="2500" b="1">
                <a:solidFill>
                  <a:srgbClr val="3D85C6"/>
                </a:solidFill>
                <a:latin typeface="Inconsolata"/>
                <a:ea typeface="Inconsolata"/>
                <a:cs typeface="Inconsolata"/>
                <a:sym typeface="Inconsolata"/>
              </a:rPr>
              <a:t>78</a:t>
            </a:r>
            <a:r>
              <a:rPr lang="en" sz="2500">
                <a:solidFill>
                  <a:srgbClr val="999999"/>
                </a:solidFill>
                <a:latin typeface="Inconsolata"/>
                <a:ea typeface="Inconsolata"/>
                <a:cs typeface="Inconsolata"/>
                <a:sym typeface="Inconsolata"/>
              </a:rPr>
              <a:t> + </a:t>
            </a:r>
            <a:r>
              <a:rPr lang="en" sz="2500" b="1">
                <a:solidFill>
                  <a:srgbClr val="F1C232"/>
                </a:solidFill>
                <a:latin typeface="Inconsolata"/>
                <a:ea typeface="Inconsolata"/>
                <a:cs typeface="Inconsolata"/>
                <a:sym typeface="Inconsolata"/>
              </a:rPr>
              <a:t>34</a:t>
            </a:r>
            <a:r>
              <a:rPr lang="en" sz="2500">
                <a:solidFill>
                  <a:srgbClr val="999999"/>
                </a:solidFill>
                <a:latin typeface="Inconsolata Regular"/>
                <a:ea typeface="Inconsolata Regular"/>
                <a:cs typeface="Inconsolata Regular"/>
                <a:sym typeface="Inconsolata Regular"/>
              </a:rPr>
              <a:t>x</a:t>
            </a:r>
            <a:r>
              <a:rPr lang="en" sz="2500" b="1">
                <a:solidFill>
                  <a:srgbClr val="6AA84F"/>
                </a:solidFill>
                <a:latin typeface="Inconsolata"/>
                <a:ea typeface="Inconsolata"/>
                <a:cs typeface="Inconsolata"/>
                <a:sym typeface="Inconsolata"/>
              </a:rPr>
              <a:t>56</a:t>
            </a:r>
            <a:r>
              <a:rPr lang="en" sz="2500" b="1">
                <a:solidFill>
                  <a:srgbClr val="3D85C6"/>
                </a:solidFill>
                <a:latin typeface="Inconsolata"/>
                <a:ea typeface="Inconsolata"/>
                <a:cs typeface="Inconsolata"/>
                <a:sym typeface="Inconsolata"/>
              </a:rPr>
              <a:t> </a:t>
            </a:r>
            <a:r>
              <a:rPr lang="en" sz="2500">
                <a:solidFill>
                  <a:srgbClr val="999999"/>
                </a:solidFill>
                <a:latin typeface="Inconsolata"/>
                <a:ea typeface="Inconsolata"/>
                <a:cs typeface="Inconsolata"/>
                <a:sym typeface="Inconsolata"/>
              </a:rPr>
              <a:t>)100 + ( </a:t>
            </a:r>
            <a:r>
              <a:rPr lang="en" sz="2500" b="1">
                <a:solidFill>
                  <a:srgbClr val="F1C232"/>
                </a:solidFill>
                <a:latin typeface="Inconsolata"/>
                <a:ea typeface="Inconsolata"/>
                <a:cs typeface="Inconsolata"/>
                <a:sym typeface="Inconsolata"/>
              </a:rPr>
              <a:t>34</a:t>
            </a:r>
            <a:r>
              <a:rPr lang="en" sz="2500">
                <a:solidFill>
                  <a:srgbClr val="999999"/>
                </a:solidFill>
                <a:latin typeface="Inconsolata Regular"/>
                <a:ea typeface="Inconsolata Regular"/>
                <a:cs typeface="Inconsolata Regular"/>
                <a:sym typeface="Inconsolata Regular"/>
              </a:rPr>
              <a:t>x</a:t>
            </a:r>
            <a:r>
              <a:rPr lang="en" sz="2500" b="1">
                <a:solidFill>
                  <a:srgbClr val="3D85C6"/>
                </a:solidFill>
                <a:latin typeface="Inconsolata"/>
                <a:ea typeface="Inconsolata"/>
                <a:cs typeface="Inconsolata"/>
                <a:sym typeface="Inconsolata"/>
              </a:rPr>
              <a:t>78 </a:t>
            </a:r>
            <a:r>
              <a:rPr lang="en" sz="2500">
                <a:solidFill>
                  <a:srgbClr val="999999"/>
                </a:solidFill>
                <a:latin typeface="Inconsolata"/>
                <a:ea typeface="Inconsolata"/>
                <a:cs typeface="Inconsolata"/>
                <a:sym typeface="Inconsolata"/>
              </a:rPr>
              <a:t>)</a:t>
            </a:r>
            <a:endParaRPr sz="2500">
              <a:solidFill>
                <a:srgbClr val="999999"/>
              </a:solidFill>
              <a:latin typeface="Inconsolata"/>
              <a:ea typeface="Inconsolata"/>
              <a:cs typeface="Inconsolata"/>
              <a:sym typeface="Inconsolata"/>
            </a:endParaRPr>
          </a:p>
        </p:txBody>
      </p:sp>
      <p:sp>
        <p:nvSpPr>
          <p:cNvPr id="1038" name="Google Shape;1038;p88"/>
          <p:cNvSpPr/>
          <p:nvPr/>
        </p:nvSpPr>
        <p:spPr>
          <a:xfrm>
            <a:off x="1436825" y="3759000"/>
            <a:ext cx="329400" cy="329400"/>
          </a:xfrm>
          <a:prstGeom prst="ellipse">
            <a:avLst/>
          </a:prstGeom>
          <a:solidFill>
            <a:srgbClr val="000000"/>
          </a:solidFill>
          <a:ln>
            <a:noFill/>
          </a:ln>
        </p:spPr>
        <p:txBody>
          <a:bodyPr spcFirstLastPara="1" wrap="square" lIns="64000" tIns="73150" rIns="91425" bIns="91425" anchor="ctr" anchorCtr="0">
            <a:noAutofit/>
          </a:bodyPr>
          <a:lstStyle/>
          <a:p>
            <a:pPr marL="0" lvl="0" indent="0" algn="ctr" rtl="0">
              <a:spcBef>
                <a:spcPts val="0"/>
              </a:spcBef>
              <a:spcAft>
                <a:spcPts val="0"/>
              </a:spcAft>
              <a:buNone/>
            </a:pPr>
            <a:r>
              <a:rPr lang="en" sz="1900" b="1">
                <a:solidFill>
                  <a:srgbClr val="FFFFFF"/>
                </a:solidFill>
                <a:latin typeface="Assistant"/>
                <a:ea typeface="Assistant"/>
                <a:cs typeface="Assistant"/>
                <a:sym typeface="Assistant"/>
              </a:rPr>
              <a:t>1</a:t>
            </a:r>
            <a:endParaRPr sz="1900" b="1">
              <a:solidFill>
                <a:srgbClr val="FFFFFF"/>
              </a:solidFill>
              <a:latin typeface="Assistant"/>
              <a:ea typeface="Assistant"/>
              <a:cs typeface="Assistant"/>
              <a:sym typeface="Assistant"/>
            </a:endParaRPr>
          </a:p>
        </p:txBody>
      </p:sp>
      <p:sp>
        <p:nvSpPr>
          <p:cNvPr id="1039" name="Google Shape;1039;p88"/>
          <p:cNvSpPr/>
          <p:nvPr/>
        </p:nvSpPr>
        <p:spPr>
          <a:xfrm>
            <a:off x="3893106" y="3759000"/>
            <a:ext cx="329400" cy="329400"/>
          </a:xfrm>
          <a:prstGeom prst="ellipse">
            <a:avLst/>
          </a:prstGeom>
          <a:solidFill>
            <a:srgbClr val="000000"/>
          </a:solidFill>
          <a:ln>
            <a:noFill/>
          </a:ln>
        </p:spPr>
        <p:txBody>
          <a:bodyPr spcFirstLastPara="1" wrap="square" lIns="64000" tIns="73150" rIns="91425" bIns="91425" anchor="ctr" anchorCtr="0">
            <a:noAutofit/>
          </a:bodyPr>
          <a:lstStyle/>
          <a:p>
            <a:pPr marL="0" lvl="0" indent="0" algn="ctr" rtl="0">
              <a:spcBef>
                <a:spcPts val="0"/>
              </a:spcBef>
              <a:spcAft>
                <a:spcPts val="0"/>
              </a:spcAft>
              <a:buNone/>
            </a:pPr>
            <a:r>
              <a:rPr lang="en" sz="1900" b="1">
                <a:solidFill>
                  <a:srgbClr val="FFFFFF"/>
                </a:solidFill>
                <a:latin typeface="Assistant"/>
                <a:ea typeface="Assistant"/>
                <a:cs typeface="Assistant"/>
                <a:sym typeface="Assistant"/>
              </a:rPr>
              <a:t>2</a:t>
            </a:r>
            <a:endParaRPr sz="1900" b="1">
              <a:solidFill>
                <a:srgbClr val="FFFFFF"/>
              </a:solidFill>
              <a:latin typeface="Assistant"/>
              <a:ea typeface="Assistant"/>
              <a:cs typeface="Assistant"/>
              <a:sym typeface="Assistant"/>
            </a:endParaRPr>
          </a:p>
        </p:txBody>
      </p:sp>
      <p:sp>
        <p:nvSpPr>
          <p:cNvPr id="1040" name="Google Shape;1040;p88"/>
          <p:cNvSpPr/>
          <p:nvPr/>
        </p:nvSpPr>
        <p:spPr>
          <a:xfrm>
            <a:off x="5193015" y="3759000"/>
            <a:ext cx="329400" cy="329400"/>
          </a:xfrm>
          <a:prstGeom prst="ellipse">
            <a:avLst/>
          </a:prstGeom>
          <a:solidFill>
            <a:srgbClr val="000000"/>
          </a:solidFill>
          <a:ln>
            <a:noFill/>
          </a:ln>
        </p:spPr>
        <p:txBody>
          <a:bodyPr spcFirstLastPara="1" wrap="square" lIns="64000" tIns="73150" rIns="91425" bIns="91425" anchor="ctr" anchorCtr="0">
            <a:noAutofit/>
          </a:bodyPr>
          <a:lstStyle/>
          <a:p>
            <a:pPr marL="0" lvl="0" indent="0" algn="ctr" rtl="0">
              <a:spcBef>
                <a:spcPts val="0"/>
              </a:spcBef>
              <a:spcAft>
                <a:spcPts val="0"/>
              </a:spcAft>
              <a:buNone/>
            </a:pPr>
            <a:r>
              <a:rPr lang="en" sz="1900" b="1">
                <a:solidFill>
                  <a:srgbClr val="FFFFFF"/>
                </a:solidFill>
                <a:latin typeface="Assistant"/>
                <a:ea typeface="Assistant"/>
                <a:cs typeface="Assistant"/>
                <a:sym typeface="Assistant"/>
              </a:rPr>
              <a:t>3</a:t>
            </a:r>
            <a:endParaRPr sz="1900" b="1">
              <a:solidFill>
                <a:srgbClr val="FFFFFF"/>
              </a:solidFill>
              <a:latin typeface="Assistant"/>
              <a:ea typeface="Assistant"/>
              <a:cs typeface="Assistant"/>
              <a:sym typeface="Assistant"/>
            </a:endParaRPr>
          </a:p>
        </p:txBody>
      </p:sp>
      <p:sp>
        <p:nvSpPr>
          <p:cNvPr id="1041" name="Google Shape;1041;p88"/>
          <p:cNvSpPr/>
          <p:nvPr/>
        </p:nvSpPr>
        <p:spPr>
          <a:xfrm>
            <a:off x="7559115" y="3759000"/>
            <a:ext cx="329400" cy="329400"/>
          </a:xfrm>
          <a:prstGeom prst="ellipse">
            <a:avLst/>
          </a:prstGeom>
          <a:solidFill>
            <a:srgbClr val="000000"/>
          </a:solidFill>
          <a:ln>
            <a:noFill/>
          </a:ln>
        </p:spPr>
        <p:txBody>
          <a:bodyPr spcFirstLastPara="1" wrap="square" lIns="64000" tIns="73150" rIns="91425" bIns="91425" anchor="ctr" anchorCtr="0">
            <a:noAutofit/>
          </a:bodyPr>
          <a:lstStyle/>
          <a:p>
            <a:pPr marL="0" lvl="0" indent="0" algn="ctr" rtl="0">
              <a:spcBef>
                <a:spcPts val="0"/>
              </a:spcBef>
              <a:spcAft>
                <a:spcPts val="0"/>
              </a:spcAft>
              <a:buNone/>
            </a:pPr>
            <a:r>
              <a:rPr lang="en" sz="1900" b="1">
                <a:solidFill>
                  <a:srgbClr val="FFFFFF"/>
                </a:solidFill>
                <a:latin typeface="Assistant"/>
                <a:ea typeface="Assistant"/>
                <a:cs typeface="Assistant"/>
                <a:sym typeface="Assistant"/>
              </a:rPr>
              <a:t>4</a:t>
            </a:r>
            <a:endParaRPr sz="1900" b="1">
              <a:solidFill>
                <a:srgbClr val="FFFFFF"/>
              </a:solidFill>
              <a:latin typeface="Assistant"/>
              <a:ea typeface="Assistant"/>
              <a:cs typeface="Assistant"/>
              <a:sym typeface="Assistant"/>
            </a:endParaRPr>
          </a:p>
        </p:txBody>
      </p:sp>
      <p:sp>
        <p:nvSpPr>
          <p:cNvPr id="1042" name="Google Shape;1042;p88"/>
          <p:cNvSpPr txBox="1"/>
          <p:nvPr/>
        </p:nvSpPr>
        <p:spPr>
          <a:xfrm>
            <a:off x="1479200" y="4309975"/>
            <a:ext cx="2314800" cy="64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One 4-digit problem</a:t>
            </a:r>
            <a:endParaRPr/>
          </a:p>
        </p:txBody>
      </p:sp>
      <p:sp>
        <p:nvSpPr>
          <p:cNvPr id="1043" name="Google Shape;1043;p88"/>
          <p:cNvSpPr txBox="1"/>
          <p:nvPr/>
        </p:nvSpPr>
        <p:spPr>
          <a:xfrm>
            <a:off x="5066192" y="4309975"/>
            <a:ext cx="3055800" cy="64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Four 2-digit subproblems</a:t>
            </a:r>
            <a:endParaRPr/>
          </a:p>
        </p:txBody>
      </p:sp>
      <p:sp>
        <p:nvSpPr>
          <p:cNvPr id="1044" name="Google Shape;1044;p88"/>
          <p:cNvSpPr/>
          <p:nvPr/>
        </p:nvSpPr>
        <p:spPr>
          <a:xfrm>
            <a:off x="4057798" y="4350775"/>
            <a:ext cx="1028400" cy="397500"/>
          </a:xfrm>
          <a:prstGeom prst="rightArrow">
            <a:avLst>
              <a:gd name="adj1" fmla="val 50000"/>
              <a:gd name="adj2" fmla="val 50000"/>
            </a:avLst>
          </a:pr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61"/>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MULTIPLICATION: THE PROBLEM</a:t>
            </a:r>
            <a:endParaRPr sz="3600">
              <a:solidFill>
                <a:schemeClr val="accent5"/>
              </a:solidFill>
              <a:latin typeface="Lato Light"/>
              <a:ea typeface="Lato Light"/>
              <a:cs typeface="Lato Light"/>
              <a:sym typeface="Lato Light"/>
            </a:endParaRPr>
          </a:p>
        </p:txBody>
      </p:sp>
      <p:sp>
        <p:nvSpPr>
          <p:cNvPr id="645" name="Google Shape;645;p61"/>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642" name="Google Shape;642;p61"/>
          <p:cNvSpPr/>
          <p:nvPr/>
        </p:nvSpPr>
        <p:spPr>
          <a:xfrm>
            <a:off x="1161000" y="1388425"/>
            <a:ext cx="6822000" cy="1095000"/>
          </a:xfrm>
          <a:prstGeom prst="roundRect">
            <a:avLst>
              <a:gd name="adj" fmla="val 27385"/>
            </a:avLst>
          </a:prstGeom>
          <a:solidFill>
            <a:srgbClr val="FFFFFF"/>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300" b="1">
                <a:latin typeface="Assistant"/>
                <a:ea typeface="Assistant"/>
                <a:cs typeface="Assistant"/>
                <a:sym typeface="Assistant"/>
              </a:rPr>
              <a:t>Input</a:t>
            </a:r>
            <a:r>
              <a:rPr lang="en" sz="2300">
                <a:latin typeface="Assistant ExtraLight"/>
                <a:ea typeface="Assistant ExtraLight"/>
                <a:cs typeface="Assistant ExtraLight"/>
                <a:sym typeface="Assistant ExtraLight"/>
              </a:rPr>
              <a:t>: 2 non-negative numbers, x and y (n digits each)</a:t>
            </a:r>
            <a:endParaRPr sz="2300">
              <a:latin typeface="Assistant ExtraLight"/>
              <a:ea typeface="Assistant ExtraLight"/>
              <a:cs typeface="Assistant ExtraLight"/>
              <a:sym typeface="Assistant ExtraLight"/>
            </a:endParaRPr>
          </a:p>
          <a:p>
            <a:pPr marL="0" lvl="0" indent="0" algn="ctr" rtl="0">
              <a:lnSpc>
                <a:spcPct val="115000"/>
              </a:lnSpc>
              <a:spcBef>
                <a:spcPts val="0"/>
              </a:spcBef>
              <a:spcAft>
                <a:spcPts val="0"/>
              </a:spcAft>
              <a:buNone/>
            </a:pPr>
            <a:r>
              <a:rPr lang="en" sz="2300" b="1">
                <a:latin typeface="Assistant"/>
                <a:ea typeface="Assistant"/>
                <a:cs typeface="Assistant"/>
                <a:sym typeface="Assistant"/>
              </a:rPr>
              <a:t>Output</a:t>
            </a:r>
            <a:r>
              <a:rPr lang="en" sz="2300">
                <a:latin typeface="Assistant ExtraLight"/>
                <a:ea typeface="Assistant ExtraLight"/>
                <a:cs typeface="Assistant ExtraLight"/>
                <a:sym typeface="Assistant ExtraLight"/>
              </a:rPr>
              <a:t>: the product x · y</a:t>
            </a:r>
            <a:endParaRPr sz="2300">
              <a:latin typeface="Assistant ExtraLight"/>
              <a:ea typeface="Assistant ExtraLight"/>
              <a:cs typeface="Assistant ExtraLight"/>
              <a:sym typeface="Assistant ExtraLight"/>
            </a:endParaRPr>
          </a:p>
        </p:txBody>
      </p:sp>
      <p:sp>
        <p:nvSpPr>
          <p:cNvPr id="643" name="Google Shape;643;p61"/>
          <p:cNvSpPr txBox="1"/>
          <p:nvPr/>
        </p:nvSpPr>
        <p:spPr>
          <a:xfrm>
            <a:off x="3529950" y="2829425"/>
            <a:ext cx="2084100" cy="1860300"/>
          </a:xfrm>
          <a:prstGeom prst="rect">
            <a:avLst/>
          </a:prstGeom>
          <a:noFill/>
          <a:ln>
            <a:noFill/>
          </a:ln>
        </p:spPr>
        <p:txBody>
          <a:bodyPr spcFirstLastPara="1" wrap="square" lIns="91425" tIns="91425" rIns="91425" bIns="91425" anchor="ctr" anchorCtr="0">
            <a:noAutofit/>
          </a:bodyPr>
          <a:lstStyle/>
          <a:p>
            <a:pPr marL="0" marR="163550" lvl="0" indent="0" algn="r" rtl="0">
              <a:spcBef>
                <a:spcPts val="0"/>
              </a:spcBef>
              <a:spcAft>
                <a:spcPts val="0"/>
              </a:spcAft>
              <a:buNone/>
            </a:pPr>
            <a:r>
              <a:rPr lang="en" sz="3800">
                <a:solidFill>
                  <a:srgbClr val="CC0000"/>
                </a:solidFill>
                <a:latin typeface="Inconsolata"/>
                <a:ea typeface="Inconsolata"/>
                <a:cs typeface="Inconsolata"/>
                <a:sym typeface="Inconsolata"/>
              </a:rPr>
              <a:t>5678</a:t>
            </a:r>
            <a:endParaRPr sz="38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3200">
                <a:solidFill>
                  <a:srgbClr val="CC0000"/>
                </a:solidFill>
                <a:latin typeface="Inconsolata"/>
                <a:ea typeface="Inconsolata"/>
                <a:cs typeface="Inconsolata"/>
                <a:sym typeface="Inconsolata"/>
              </a:rPr>
              <a:t>x</a:t>
            </a:r>
            <a:r>
              <a:rPr lang="en" sz="3800">
                <a:solidFill>
                  <a:srgbClr val="CC0000"/>
                </a:solidFill>
                <a:latin typeface="Inconsolata"/>
                <a:ea typeface="Inconsolata"/>
                <a:cs typeface="Inconsolata"/>
                <a:sym typeface="Inconsolata"/>
              </a:rPr>
              <a:t> 1234</a:t>
            </a:r>
            <a:endParaRPr sz="3800">
              <a:solidFill>
                <a:srgbClr val="CC0000"/>
              </a:solidFill>
              <a:latin typeface="Inconsolata"/>
              <a:ea typeface="Inconsolata"/>
              <a:cs typeface="Inconsolata"/>
              <a:sym typeface="Inconsolata"/>
            </a:endParaRPr>
          </a:p>
          <a:p>
            <a:pPr marL="0" marR="163550" lvl="0" indent="0" algn="r" rtl="0">
              <a:spcBef>
                <a:spcPts val="1000"/>
              </a:spcBef>
              <a:spcAft>
                <a:spcPts val="0"/>
              </a:spcAft>
              <a:buNone/>
            </a:pPr>
            <a:r>
              <a:rPr lang="en" sz="3800" b="1">
                <a:solidFill>
                  <a:srgbClr val="CC0000"/>
                </a:solidFill>
                <a:latin typeface="Inconsolata"/>
                <a:ea typeface="Inconsolata"/>
                <a:cs typeface="Inconsolata"/>
                <a:sym typeface="Inconsolata"/>
              </a:rPr>
              <a:t>7006652</a:t>
            </a:r>
            <a:endParaRPr sz="3800" b="1">
              <a:solidFill>
                <a:srgbClr val="CC0000"/>
              </a:solidFill>
              <a:latin typeface="Inconsolata"/>
              <a:ea typeface="Inconsolata"/>
              <a:cs typeface="Inconsolata"/>
              <a:sym typeface="Inconsolata"/>
            </a:endParaRPr>
          </a:p>
        </p:txBody>
      </p:sp>
      <p:cxnSp>
        <p:nvCxnSpPr>
          <p:cNvPr id="644" name="Google Shape;644;p61"/>
          <p:cNvCxnSpPr/>
          <p:nvPr/>
        </p:nvCxnSpPr>
        <p:spPr>
          <a:xfrm>
            <a:off x="3529946" y="4070975"/>
            <a:ext cx="2084100" cy="0"/>
          </a:xfrm>
          <a:prstGeom prst="straightConnector1">
            <a:avLst/>
          </a:prstGeom>
          <a:noFill/>
          <a:ln w="19050" cap="flat" cmpd="sng">
            <a:solidFill>
              <a:srgbClr val="CC0000"/>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89"/>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MULTIPLICATION SUBPROBLEMS</a:t>
            </a:r>
            <a:endParaRPr sz="3600">
              <a:solidFill>
                <a:schemeClr val="accent5"/>
              </a:solidFill>
              <a:latin typeface="Lato Light"/>
              <a:ea typeface="Lato Light"/>
              <a:cs typeface="Lato Light"/>
              <a:sym typeface="Lato Light"/>
            </a:endParaRPr>
          </a:p>
        </p:txBody>
      </p:sp>
      <p:sp>
        <p:nvSpPr>
          <p:cNvPr id="1051" name="Google Shape;1051;p89"/>
          <p:cNvSpPr txBox="1">
            <a:spLocks noGrp="1"/>
          </p:cNvSpPr>
          <p:nvPr>
            <p:ph type="subTitle" idx="1"/>
          </p:nvPr>
        </p:nvSpPr>
        <p:spPr>
          <a:xfrm>
            <a:off x="311700" y="1171850"/>
            <a:ext cx="8365200" cy="5133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Original large problem: </a:t>
            </a:r>
            <a:r>
              <a:rPr lang="en" sz="2000">
                <a:solidFill>
                  <a:srgbClr val="000000"/>
                </a:solidFill>
                <a:latin typeface="Assistant ExtraLight"/>
                <a:ea typeface="Assistant ExtraLight"/>
                <a:cs typeface="Assistant ExtraLight"/>
                <a:sym typeface="Assistant ExtraLight"/>
              </a:rPr>
              <a:t>multiply 2 n-digit numbers</a:t>
            </a:r>
            <a:endParaRPr sz="1800">
              <a:solidFill>
                <a:schemeClr val="dk1"/>
              </a:solidFill>
              <a:latin typeface="Assistant ExtraLight"/>
              <a:ea typeface="Assistant ExtraLight"/>
              <a:cs typeface="Assistant ExtraLight"/>
              <a:sym typeface="Assistant ExtraLight"/>
            </a:endParaRPr>
          </a:p>
        </p:txBody>
      </p:sp>
      <p:sp>
        <p:nvSpPr>
          <p:cNvPr id="1066" name="Google Shape;1066;p89"/>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30</a:t>
            </a:fld>
            <a:endParaRPr/>
          </a:p>
        </p:txBody>
      </p:sp>
      <p:sp>
        <p:nvSpPr>
          <p:cNvPr id="1052" name="Google Shape;1052;p89"/>
          <p:cNvSpPr txBox="1">
            <a:spLocks noGrp="1"/>
          </p:cNvSpPr>
          <p:nvPr>
            <p:ph type="body" idx="4294967295"/>
          </p:nvPr>
        </p:nvSpPr>
        <p:spPr>
          <a:xfrm>
            <a:off x="0" y="1624013"/>
            <a:ext cx="8366125" cy="512762"/>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What are the subproblems? </a:t>
            </a:r>
            <a:r>
              <a:rPr lang="en" sz="2000">
                <a:solidFill>
                  <a:srgbClr val="000000"/>
                </a:solidFill>
                <a:latin typeface="Assistant ExtraLight"/>
                <a:ea typeface="Assistant ExtraLight"/>
                <a:cs typeface="Assistant ExtraLight"/>
                <a:sym typeface="Assistant ExtraLight"/>
              </a:rPr>
              <a:t>More generally:</a:t>
            </a:r>
            <a:endParaRPr sz="1800">
              <a:solidFill>
                <a:schemeClr val="dk1"/>
              </a:solidFill>
              <a:latin typeface="Assistant ExtraLight"/>
              <a:ea typeface="Assistant ExtraLight"/>
              <a:cs typeface="Assistant ExtraLight"/>
              <a:sym typeface="Assistant ExtraLight"/>
            </a:endParaRPr>
          </a:p>
        </p:txBody>
      </p:sp>
      <p:grpSp>
        <p:nvGrpSpPr>
          <p:cNvPr id="1053" name="Google Shape;1053;p89"/>
          <p:cNvGrpSpPr/>
          <p:nvPr/>
        </p:nvGrpSpPr>
        <p:grpSpPr>
          <a:xfrm>
            <a:off x="1087333" y="3360450"/>
            <a:ext cx="7129895" cy="727950"/>
            <a:chOff x="1087333" y="3360450"/>
            <a:chExt cx="7129895" cy="727950"/>
          </a:xfrm>
        </p:grpSpPr>
        <p:sp>
          <p:nvSpPr>
            <p:cNvPr id="1054" name="Google Shape;1054;p89"/>
            <p:cNvSpPr/>
            <p:nvPr/>
          </p:nvSpPr>
          <p:spPr>
            <a:xfrm>
              <a:off x="1087333"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89"/>
            <p:cNvSpPr/>
            <p:nvPr/>
          </p:nvSpPr>
          <p:spPr>
            <a:xfrm>
              <a:off x="3422416"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89"/>
            <p:cNvSpPr/>
            <p:nvPr/>
          </p:nvSpPr>
          <p:spPr>
            <a:xfrm>
              <a:off x="4691133"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89"/>
            <p:cNvSpPr/>
            <p:nvPr/>
          </p:nvSpPr>
          <p:spPr>
            <a:xfrm>
              <a:off x="7188827"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89"/>
            <p:cNvSpPr/>
            <p:nvPr/>
          </p:nvSpPr>
          <p:spPr>
            <a:xfrm>
              <a:off x="1436825" y="3759000"/>
              <a:ext cx="329400" cy="329400"/>
            </a:xfrm>
            <a:prstGeom prst="ellipse">
              <a:avLst/>
            </a:prstGeom>
            <a:solidFill>
              <a:srgbClr val="000000"/>
            </a:solidFill>
            <a:ln>
              <a:noFill/>
            </a:ln>
          </p:spPr>
          <p:txBody>
            <a:bodyPr spcFirstLastPara="1" wrap="square" lIns="64000" tIns="73150" rIns="91425" bIns="91425" anchor="ctr" anchorCtr="0">
              <a:noAutofit/>
            </a:bodyPr>
            <a:lstStyle/>
            <a:p>
              <a:pPr marL="0" lvl="0" indent="0" algn="ctr" rtl="0">
                <a:spcBef>
                  <a:spcPts val="0"/>
                </a:spcBef>
                <a:spcAft>
                  <a:spcPts val="0"/>
                </a:spcAft>
                <a:buNone/>
              </a:pPr>
              <a:r>
                <a:rPr lang="en" sz="1900" b="1">
                  <a:solidFill>
                    <a:srgbClr val="FFFFFF"/>
                  </a:solidFill>
                  <a:latin typeface="Assistant"/>
                  <a:ea typeface="Assistant"/>
                  <a:cs typeface="Assistant"/>
                  <a:sym typeface="Assistant"/>
                </a:rPr>
                <a:t>1</a:t>
              </a:r>
              <a:endParaRPr sz="1900" b="1">
                <a:solidFill>
                  <a:srgbClr val="FFFFFF"/>
                </a:solidFill>
                <a:latin typeface="Assistant"/>
                <a:ea typeface="Assistant"/>
                <a:cs typeface="Assistant"/>
                <a:sym typeface="Assistant"/>
              </a:endParaRPr>
            </a:p>
          </p:txBody>
        </p:sp>
        <p:sp>
          <p:nvSpPr>
            <p:cNvPr id="1059" name="Google Shape;1059;p89"/>
            <p:cNvSpPr/>
            <p:nvPr/>
          </p:nvSpPr>
          <p:spPr>
            <a:xfrm>
              <a:off x="3771914" y="3759000"/>
              <a:ext cx="329400" cy="329400"/>
            </a:xfrm>
            <a:prstGeom prst="ellipse">
              <a:avLst/>
            </a:prstGeom>
            <a:solidFill>
              <a:srgbClr val="000000"/>
            </a:solidFill>
            <a:ln>
              <a:noFill/>
            </a:ln>
          </p:spPr>
          <p:txBody>
            <a:bodyPr spcFirstLastPara="1" wrap="square" lIns="64000" tIns="73150" rIns="91425" bIns="91425" anchor="ctr" anchorCtr="0">
              <a:noAutofit/>
            </a:bodyPr>
            <a:lstStyle/>
            <a:p>
              <a:pPr marL="0" lvl="0" indent="0" algn="ctr" rtl="0">
                <a:spcBef>
                  <a:spcPts val="0"/>
                </a:spcBef>
                <a:spcAft>
                  <a:spcPts val="0"/>
                </a:spcAft>
                <a:buNone/>
              </a:pPr>
              <a:r>
                <a:rPr lang="en" sz="1900" b="1">
                  <a:solidFill>
                    <a:srgbClr val="FFFFFF"/>
                  </a:solidFill>
                  <a:latin typeface="Assistant"/>
                  <a:ea typeface="Assistant"/>
                  <a:cs typeface="Assistant"/>
                  <a:sym typeface="Assistant"/>
                </a:rPr>
                <a:t>2</a:t>
              </a:r>
              <a:endParaRPr sz="1900" b="1">
                <a:solidFill>
                  <a:srgbClr val="FFFFFF"/>
                </a:solidFill>
                <a:latin typeface="Assistant"/>
                <a:ea typeface="Assistant"/>
                <a:cs typeface="Assistant"/>
                <a:sym typeface="Assistant"/>
              </a:endParaRPr>
            </a:p>
          </p:txBody>
        </p:sp>
        <p:sp>
          <p:nvSpPr>
            <p:cNvPr id="1060" name="Google Shape;1060;p89"/>
            <p:cNvSpPr/>
            <p:nvPr/>
          </p:nvSpPr>
          <p:spPr>
            <a:xfrm>
              <a:off x="5040615" y="3759000"/>
              <a:ext cx="329400" cy="329400"/>
            </a:xfrm>
            <a:prstGeom prst="ellipse">
              <a:avLst/>
            </a:prstGeom>
            <a:solidFill>
              <a:srgbClr val="000000"/>
            </a:solidFill>
            <a:ln>
              <a:noFill/>
            </a:ln>
          </p:spPr>
          <p:txBody>
            <a:bodyPr spcFirstLastPara="1" wrap="square" lIns="64000" tIns="73150" rIns="91425" bIns="91425" anchor="ctr" anchorCtr="0">
              <a:noAutofit/>
            </a:bodyPr>
            <a:lstStyle/>
            <a:p>
              <a:pPr marL="0" lvl="0" indent="0" algn="ctr" rtl="0">
                <a:spcBef>
                  <a:spcPts val="0"/>
                </a:spcBef>
                <a:spcAft>
                  <a:spcPts val="0"/>
                </a:spcAft>
                <a:buNone/>
              </a:pPr>
              <a:r>
                <a:rPr lang="en" sz="1900" b="1">
                  <a:solidFill>
                    <a:srgbClr val="FFFFFF"/>
                  </a:solidFill>
                  <a:latin typeface="Assistant"/>
                  <a:ea typeface="Assistant"/>
                  <a:cs typeface="Assistant"/>
                  <a:sym typeface="Assistant"/>
                </a:rPr>
                <a:t>3</a:t>
              </a:r>
              <a:endParaRPr sz="1900" b="1">
                <a:solidFill>
                  <a:srgbClr val="FFFFFF"/>
                </a:solidFill>
                <a:latin typeface="Assistant"/>
                <a:ea typeface="Assistant"/>
                <a:cs typeface="Assistant"/>
                <a:sym typeface="Assistant"/>
              </a:endParaRPr>
            </a:p>
          </p:txBody>
        </p:sp>
        <p:sp>
          <p:nvSpPr>
            <p:cNvPr id="1061" name="Google Shape;1061;p89"/>
            <p:cNvSpPr/>
            <p:nvPr/>
          </p:nvSpPr>
          <p:spPr>
            <a:xfrm>
              <a:off x="7538310" y="3759000"/>
              <a:ext cx="329400" cy="329400"/>
            </a:xfrm>
            <a:prstGeom prst="ellipse">
              <a:avLst/>
            </a:prstGeom>
            <a:solidFill>
              <a:srgbClr val="000000"/>
            </a:solidFill>
            <a:ln>
              <a:noFill/>
            </a:ln>
          </p:spPr>
          <p:txBody>
            <a:bodyPr spcFirstLastPara="1" wrap="square" lIns="64000" tIns="73150" rIns="91425" bIns="91425" anchor="ctr" anchorCtr="0">
              <a:noAutofit/>
            </a:bodyPr>
            <a:lstStyle/>
            <a:p>
              <a:pPr marL="0" lvl="0" indent="0" algn="ctr" rtl="0">
                <a:spcBef>
                  <a:spcPts val="0"/>
                </a:spcBef>
                <a:spcAft>
                  <a:spcPts val="0"/>
                </a:spcAft>
                <a:buNone/>
              </a:pPr>
              <a:r>
                <a:rPr lang="en" sz="1900" b="1">
                  <a:solidFill>
                    <a:srgbClr val="FFFFFF"/>
                  </a:solidFill>
                  <a:latin typeface="Assistant"/>
                  <a:ea typeface="Assistant"/>
                  <a:cs typeface="Assistant"/>
                  <a:sym typeface="Assistant"/>
                </a:rPr>
                <a:t>4</a:t>
              </a:r>
              <a:endParaRPr sz="1900" b="1">
                <a:solidFill>
                  <a:srgbClr val="FFFFFF"/>
                </a:solidFill>
                <a:latin typeface="Assistant"/>
                <a:ea typeface="Assistant"/>
                <a:cs typeface="Assistant"/>
                <a:sym typeface="Assistant"/>
              </a:endParaRPr>
            </a:p>
          </p:txBody>
        </p:sp>
      </p:grpSp>
      <p:sp>
        <p:nvSpPr>
          <p:cNvPr id="1062" name="Google Shape;1062;p89"/>
          <p:cNvSpPr txBox="1"/>
          <p:nvPr/>
        </p:nvSpPr>
        <p:spPr>
          <a:xfrm>
            <a:off x="273750" y="1956025"/>
            <a:ext cx="8596500" cy="1662600"/>
          </a:xfrm>
          <a:prstGeom prst="rect">
            <a:avLst/>
          </a:prstGeom>
          <a:noFill/>
          <a:ln>
            <a:noFill/>
          </a:ln>
        </p:spPr>
        <p:txBody>
          <a:bodyPr spcFirstLastPara="1" wrap="square" lIns="91425" tIns="91425" rIns="91425" bIns="91425" anchor="t" anchorCtr="0">
            <a:noAutofit/>
          </a:bodyPr>
          <a:lstStyle/>
          <a:p>
            <a:pPr marL="0" marR="163550" lvl="0" indent="0" algn="ctr" rtl="0">
              <a:spcBef>
                <a:spcPts val="0"/>
              </a:spcBef>
              <a:spcAft>
                <a:spcPts val="0"/>
              </a:spcAft>
              <a:buNone/>
            </a:pPr>
            <a:r>
              <a:rPr lang="en" sz="3800">
                <a:solidFill>
                  <a:srgbClr val="999999"/>
                </a:solidFill>
                <a:latin typeface="Inconsolata Regular"/>
                <a:ea typeface="Inconsolata Regular"/>
                <a:cs typeface="Inconsolata Regular"/>
                <a:sym typeface="Inconsolata Regular"/>
              </a:rPr>
              <a:t>[</a:t>
            </a:r>
            <a:r>
              <a:rPr lang="en" sz="3800">
                <a:solidFill>
                  <a:srgbClr val="CC0000"/>
                </a:solidFill>
                <a:latin typeface="Inconsolata Regular"/>
                <a:ea typeface="Inconsolata Regular"/>
                <a:cs typeface="Inconsolata Regular"/>
                <a:sym typeface="Inconsolata Regular"/>
              </a:rPr>
              <a:t>x</a:t>
            </a:r>
            <a:r>
              <a:rPr lang="en" sz="3800" baseline="-25000">
                <a:solidFill>
                  <a:srgbClr val="CC0000"/>
                </a:solidFill>
                <a:latin typeface="Inconsolata Regular"/>
                <a:ea typeface="Inconsolata Regular"/>
                <a:cs typeface="Inconsolata Regular"/>
                <a:sym typeface="Inconsolata Regular"/>
              </a:rPr>
              <a:t>1</a:t>
            </a:r>
            <a:r>
              <a:rPr lang="en" sz="3800">
                <a:solidFill>
                  <a:srgbClr val="CC0000"/>
                </a:solidFill>
                <a:latin typeface="Inconsolata Regular"/>
                <a:ea typeface="Inconsolata Regular"/>
                <a:cs typeface="Inconsolata Regular"/>
                <a:sym typeface="Inconsolata Regular"/>
              </a:rPr>
              <a:t>x</a:t>
            </a:r>
            <a:r>
              <a:rPr lang="en" sz="3800" baseline="-25000">
                <a:solidFill>
                  <a:srgbClr val="CC0000"/>
                </a:solidFill>
                <a:latin typeface="Inconsolata Regular"/>
                <a:ea typeface="Inconsolata Regular"/>
                <a:cs typeface="Inconsolata Regular"/>
                <a:sym typeface="Inconsolata Regular"/>
              </a:rPr>
              <a:t>2</a:t>
            </a:r>
            <a:r>
              <a:rPr lang="en" sz="2500">
                <a:solidFill>
                  <a:srgbClr val="999999"/>
                </a:solidFill>
                <a:latin typeface="Inconsolata Regular"/>
                <a:ea typeface="Inconsolata Regular"/>
                <a:cs typeface="Inconsolata Regular"/>
                <a:sym typeface="Inconsolata Regular"/>
              </a:rPr>
              <a:t>...</a:t>
            </a:r>
            <a:r>
              <a:rPr lang="en" sz="3800">
                <a:solidFill>
                  <a:srgbClr val="F1C232"/>
                </a:solidFill>
                <a:latin typeface="Inconsolata Regular"/>
                <a:ea typeface="Inconsolata Regular"/>
                <a:cs typeface="Inconsolata Regular"/>
                <a:sym typeface="Inconsolata Regular"/>
              </a:rPr>
              <a:t>x</a:t>
            </a:r>
            <a:r>
              <a:rPr lang="en" sz="3800" baseline="-25000">
                <a:solidFill>
                  <a:srgbClr val="F1C232"/>
                </a:solidFill>
                <a:latin typeface="Inconsolata Regular"/>
                <a:ea typeface="Inconsolata Regular"/>
                <a:cs typeface="Inconsolata Regular"/>
                <a:sym typeface="Inconsolata Regular"/>
              </a:rPr>
              <a:t>n-1</a:t>
            </a:r>
            <a:r>
              <a:rPr lang="en" sz="3800">
                <a:solidFill>
                  <a:srgbClr val="F1C232"/>
                </a:solidFill>
                <a:latin typeface="Inconsolata Regular"/>
                <a:ea typeface="Inconsolata Regular"/>
                <a:cs typeface="Inconsolata Regular"/>
                <a:sym typeface="Inconsolata Regular"/>
              </a:rPr>
              <a:t>x</a:t>
            </a:r>
            <a:r>
              <a:rPr lang="en" sz="3800" baseline="-25000">
                <a:solidFill>
                  <a:srgbClr val="F1C232"/>
                </a:solidFill>
                <a:latin typeface="Inconsolata Regular"/>
                <a:ea typeface="Inconsolata Regular"/>
                <a:cs typeface="Inconsolata Regular"/>
                <a:sym typeface="Inconsolata Regular"/>
              </a:rPr>
              <a:t>n</a:t>
            </a:r>
            <a:r>
              <a:rPr lang="en" sz="3800">
                <a:solidFill>
                  <a:srgbClr val="999999"/>
                </a:solidFill>
                <a:latin typeface="Inconsolata Regular"/>
                <a:ea typeface="Inconsolata Regular"/>
                <a:cs typeface="Inconsolata Regular"/>
                <a:sym typeface="Inconsolata Regular"/>
              </a:rPr>
              <a:t>]</a:t>
            </a:r>
            <a:r>
              <a:rPr lang="en" sz="3800">
                <a:solidFill>
                  <a:srgbClr val="999999"/>
                </a:solidFill>
                <a:latin typeface="Inconsolata"/>
                <a:ea typeface="Inconsolata"/>
                <a:cs typeface="Inconsolata"/>
                <a:sym typeface="Inconsolata"/>
              </a:rPr>
              <a:t> </a:t>
            </a:r>
            <a:r>
              <a:rPr lang="en" sz="3400">
                <a:solidFill>
                  <a:srgbClr val="999999"/>
                </a:solidFill>
                <a:latin typeface="Inconsolata Regular"/>
                <a:ea typeface="Inconsolata Regular"/>
                <a:cs typeface="Inconsolata Regular"/>
                <a:sym typeface="Inconsolata Regular"/>
              </a:rPr>
              <a:t>x</a:t>
            </a:r>
            <a:r>
              <a:rPr lang="en" sz="3800">
                <a:solidFill>
                  <a:srgbClr val="666666"/>
                </a:solidFill>
                <a:latin typeface="Inconsolata"/>
                <a:ea typeface="Inconsolata"/>
                <a:cs typeface="Inconsolata"/>
                <a:sym typeface="Inconsolata"/>
              </a:rPr>
              <a:t> </a:t>
            </a:r>
            <a:r>
              <a:rPr lang="en" sz="3800">
                <a:solidFill>
                  <a:srgbClr val="999999"/>
                </a:solidFill>
                <a:latin typeface="Inconsolata Regular"/>
                <a:ea typeface="Inconsolata Regular"/>
                <a:cs typeface="Inconsolata Regular"/>
                <a:sym typeface="Inconsolata Regular"/>
              </a:rPr>
              <a:t>[</a:t>
            </a:r>
            <a:r>
              <a:rPr lang="en" sz="3800">
                <a:solidFill>
                  <a:srgbClr val="6AA84F"/>
                </a:solidFill>
                <a:latin typeface="Inconsolata Regular"/>
                <a:ea typeface="Inconsolata Regular"/>
                <a:cs typeface="Inconsolata Regular"/>
                <a:sym typeface="Inconsolata Regular"/>
              </a:rPr>
              <a:t>y</a:t>
            </a:r>
            <a:r>
              <a:rPr lang="en" sz="3800" baseline="-25000">
                <a:solidFill>
                  <a:srgbClr val="6AA84F"/>
                </a:solidFill>
                <a:latin typeface="Inconsolata Regular"/>
                <a:ea typeface="Inconsolata Regular"/>
                <a:cs typeface="Inconsolata Regular"/>
                <a:sym typeface="Inconsolata Regular"/>
              </a:rPr>
              <a:t>1</a:t>
            </a:r>
            <a:r>
              <a:rPr lang="en" sz="3800">
                <a:solidFill>
                  <a:srgbClr val="6AA84F"/>
                </a:solidFill>
                <a:latin typeface="Inconsolata Regular"/>
                <a:ea typeface="Inconsolata Regular"/>
                <a:cs typeface="Inconsolata Regular"/>
                <a:sym typeface="Inconsolata Regular"/>
              </a:rPr>
              <a:t>y</a:t>
            </a:r>
            <a:r>
              <a:rPr lang="en" sz="3800" baseline="-25000">
                <a:solidFill>
                  <a:srgbClr val="6AA84F"/>
                </a:solidFill>
                <a:latin typeface="Inconsolata Regular"/>
                <a:ea typeface="Inconsolata Regular"/>
                <a:cs typeface="Inconsolata Regular"/>
                <a:sym typeface="Inconsolata Regular"/>
              </a:rPr>
              <a:t>2</a:t>
            </a:r>
            <a:r>
              <a:rPr lang="en" sz="2500">
                <a:solidFill>
                  <a:srgbClr val="999999"/>
                </a:solidFill>
                <a:latin typeface="Inconsolata Regular"/>
                <a:ea typeface="Inconsolata Regular"/>
                <a:cs typeface="Inconsolata Regular"/>
                <a:sym typeface="Inconsolata Regular"/>
              </a:rPr>
              <a:t>...</a:t>
            </a:r>
            <a:r>
              <a:rPr lang="en" sz="3800">
                <a:solidFill>
                  <a:srgbClr val="3C78D8"/>
                </a:solidFill>
                <a:latin typeface="Inconsolata Regular"/>
                <a:ea typeface="Inconsolata Regular"/>
                <a:cs typeface="Inconsolata Regular"/>
                <a:sym typeface="Inconsolata Regular"/>
              </a:rPr>
              <a:t>y</a:t>
            </a:r>
            <a:r>
              <a:rPr lang="en" sz="3800" baseline="-25000">
                <a:solidFill>
                  <a:srgbClr val="3C78D8"/>
                </a:solidFill>
                <a:latin typeface="Inconsolata Regular"/>
                <a:ea typeface="Inconsolata Regular"/>
                <a:cs typeface="Inconsolata Regular"/>
                <a:sym typeface="Inconsolata Regular"/>
              </a:rPr>
              <a:t>n-1</a:t>
            </a:r>
            <a:r>
              <a:rPr lang="en" sz="3800">
                <a:solidFill>
                  <a:srgbClr val="3C78D8"/>
                </a:solidFill>
                <a:latin typeface="Inconsolata Regular"/>
                <a:ea typeface="Inconsolata Regular"/>
                <a:cs typeface="Inconsolata Regular"/>
                <a:sym typeface="Inconsolata Regular"/>
              </a:rPr>
              <a:t>y</a:t>
            </a:r>
            <a:r>
              <a:rPr lang="en" sz="3800" baseline="-25000">
                <a:solidFill>
                  <a:srgbClr val="3C78D8"/>
                </a:solidFill>
                <a:latin typeface="Inconsolata Regular"/>
                <a:ea typeface="Inconsolata Regular"/>
                <a:cs typeface="Inconsolata Regular"/>
                <a:sym typeface="Inconsolata Regular"/>
              </a:rPr>
              <a:t>n</a:t>
            </a:r>
            <a:r>
              <a:rPr lang="en" sz="3800">
                <a:solidFill>
                  <a:srgbClr val="999999"/>
                </a:solidFill>
                <a:latin typeface="Inconsolata Regular"/>
                <a:ea typeface="Inconsolata Regular"/>
                <a:cs typeface="Inconsolata Regular"/>
                <a:sym typeface="Inconsolata Regular"/>
              </a:rPr>
              <a:t>]</a:t>
            </a:r>
            <a:endParaRPr sz="3800" b="1">
              <a:solidFill>
                <a:srgbClr val="3D85C6"/>
              </a:solidFill>
              <a:latin typeface="Inconsolata"/>
              <a:ea typeface="Inconsolata"/>
              <a:cs typeface="Inconsolata"/>
              <a:sym typeface="Inconsolata"/>
            </a:endParaRPr>
          </a:p>
          <a:p>
            <a:pPr marL="0" marR="163550" lvl="0" indent="0" algn="ctr" rtl="0">
              <a:spcBef>
                <a:spcPts val="2000"/>
              </a:spcBef>
              <a:spcAft>
                <a:spcPts val="0"/>
              </a:spcAft>
              <a:buNone/>
            </a:pPr>
            <a:r>
              <a:rPr lang="en" sz="2500">
                <a:solidFill>
                  <a:srgbClr val="999999"/>
                </a:solidFill>
                <a:latin typeface="Inconsolata"/>
                <a:ea typeface="Inconsolata"/>
                <a:cs typeface="Inconsolata"/>
                <a:sym typeface="Inconsolata"/>
              </a:rPr>
              <a:t>= ( </a:t>
            </a:r>
            <a:r>
              <a:rPr lang="en" sz="2500" b="1">
                <a:solidFill>
                  <a:srgbClr val="CC0000"/>
                </a:solidFill>
                <a:latin typeface="Inconsolata"/>
                <a:ea typeface="Inconsolata"/>
                <a:cs typeface="Inconsolata"/>
                <a:sym typeface="Inconsolata"/>
              </a:rPr>
              <a:t>a</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10</a:t>
            </a:r>
            <a:r>
              <a:rPr lang="en" sz="2500" baseline="30000">
                <a:solidFill>
                  <a:srgbClr val="999999"/>
                </a:solidFill>
                <a:latin typeface="Inconsolata"/>
                <a:ea typeface="Inconsolata"/>
                <a:cs typeface="Inconsolata"/>
                <a:sym typeface="Inconsolata"/>
              </a:rPr>
              <a:t>n/2</a:t>
            </a:r>
            <a:r>
              <a:rPr lang="en" sz="2500">
                <a:solidFill>
                  <a:srgbClr val="999999"/>
                </a:solidFill>
                <a:latin typeface="Inconsolata"/>
                <a:ea typeface="Inconsolata"/>
                <a:cs typeface="Inconsolata"/>
                <a:sym typeface="Inconsolata"/>
              </a:rPr>
              <a:t> + </a:t>
            </a:r>
            <a:r>
              <a:rPr lang="en" sz="2500" b="1">
                <a:solidFill>
                  <a:srgbClr val="F1C232"/>
                </a:solidFill>
                <a:latin typeface="Inconsolata"/>
                <a:ea typeface="Inconsolata"/>
                <a:cs typeface="Inconsolata"/>
                <a:sym typeface="Inconsolata"/>
              </a:rPr>
              <a:t>b </a:t>
            </a:r>
            <a:r>
              <a:rPr lang="en" sz="2500">
                <a:solidFill>
                  <a:srgbClr val="999999"/>
                </a:solidFill>
                <a:latin typeface="Inconsolata"/>
                <a:ea typeface="Inconsolata"/>
                <a:cs typeface="Inconsolata"/>
                <a:sym typeface="Inconsolata"/>
              </a:rPr>
              <a:t>) </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 ( </a:t>
            </a:r>
            <a:r>
              <a:rPr lang="en" sz="2500" b="1">
                <a:solidFill>
                  <a:srgbClr val="6AA84F"/>
                </a:solidFill>
                <a:latin typeface="Inconsolata"/>
                <a:ea typeface="Inconsolata"/>
                <a:cs typeface="Inconsolata"/>
                <a:sym typeface="Inconsolata"/>
              </a:rPr>
              <a:t>c</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10</a:t>
            </a:r>
            <a:r>
              <a:rPr lang="en" sz="2500" baseline="30000">
                <a:solidFill>
                  <a:srgbClr val="999999"/>
                </a:solidFill>
                <a:latin typeface="Inconsolata"/>
                <a:ea typeface="Inconsolata"/>
                <a:cs typeface="Inconsolata"/>
                <a:sym typeface="Inconsolata"/>
              </a:rPr>
              <a:t>n/2</a:t>
            </a:r>
            <a:r>
              <a:rPr lang="en" sz="2500">
                <a:solidFill>
                  <a:srgbClr val="999999"/>
                </a:solidFill>
                <a:latin typeface="Inconsolata"/>
                <a:ea typeface="Inconsolata"/>
                <a:cs typeface="Inconsolata"/>
                <a:sym typeface="Inconsolata"/>
              </a:rPr>
              <a:t> + </a:t>
            </a:r>
            <a:r>
              <a:rPr lang="en" sz="2500" b="1">
                <a:solidFill>
                  <a:srgbClr val="3D85C6"/>
                </a:solidFill>
                <a:latin typeface="Inconsolata"/>
                <a:ea typeface="Inconsolata"/>
                <a:cs typeface="Inconsolata"/>
                <a:sym typeface="Inconsolata"/>
              </a:rPr>
              <a:t>d </a:t>
            </a:r>
            <a:r>
              <a:rPr lang="en" sz="2500">
                <a:solidFill>
                  <a:srgbClr val="999999"/>
                </a:solidFill>
                <a:latin typeface="Inconsolata"/>
                <a:ea typeface="Inconsolata"/>
                <a:cs typeface="Inconsolata"/>
                <a:sym typeface="Inconsolata"/>
              </a:rPr>
              <a:t>)</a:t>
            </a:r>
            <a:endParaRPr sz="2500">
              <a:solidFill>
                <a:srgbClr val="999999"/>
              </a:solidFill>
              <a:latin typeface="Inconsolata"/>
              <a:ea typeface="Inconsolata"/>
              <a:cs typeface="Inconsolata"/>
              <a:sym typeface="Inconsolata"/>
            </a:endParaRPr>
          </a:p>
          <a:p>
            <a:pPr marL="0" marR="163550" lvl="0" indent="0" algn="ctr" rtl="0">
              <a:spcBef>
                <a:spcPts val="1000"/>
              </a:spcBef>
              <a:spcAft>
                <a:spcPts val="0"/>
              </a:spcAft>
              <a:buNone/>
            </a:pPr>
            <a:r>
              <a:rPr lang="en" sz="2500">
                <a:solidFill>
                  <a:srgbClr val="999999"/>
                </a:solidFill>
                <a:latin typeface="Inconsolata"/>
                <a:ea typeface="Inconsolata"/>
                <a:cs typeface="Inconsolata"/>
                <a:sym typeface="Inconsolata"/>
              </a:rPr>
              <a:t>= ( </a:t>
            </a:r>
            <a:r>
              <a:rPr lang="en" sz="2500" b="1">
                <a:solidFill>
                  <a:srgbClr val="CC0000"/>
                </a:solidFill>
                <a:latin typeface="Inconsolata"/>
                <a:ea typeface="Inconsolata"/>
                <a:cs typeface="Inconsolata"/>
                <a:sym typeface="Inconsolata"/>
              </a:rPr>
              <a:t>a </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 </a:t>
            </a:r>
            <a:r>
              <a:rPr lang="en" sz="2500" b="1">
                <a:solidFill>
                  <a:srgbClr val="6AA84F"/>
                </a:solidFill>
                <a:latin typeface="Inconsolata"/>
                <a:ea typeface="Inconsolata"/>
                <a:cs typeface="Inconsolata"/>
                <a:sym typeface="Inconsolata"/>
              </a:rPr>
              <a:t>c </a:t>
            </a:r>
            <a:r>
              <a:rPr lang="en" sz="2500">
                <a:solidFill>
                  <a:srgbClr val="999999"/>
                </a:solidFill>
                <a:latin typeface="Inconsolata"/>
                <a:ea typeface="Inconsolata"/>
                <a:cs typeface="Inconsolata"/>
                <a:sym typeface="Inconsolata"/>
              </a:rPr>
              <a:t>)10</a:t>
            </a:r>
            <a:r>
              <a:rPr lang="en" sz="2500" baseline="30000">
                <a:solidFill>
                  <a:srgbClr val="999999"/>
                </a:solidFill>
                <a:latin typeface="Inconsolata"/>
                <a:ea typeface="Inconsolata"/>
                <a:cs typeface="Inconsolata"/>
                <a:sym typeface="Inconsolata"/>
              </a:rPr>
              <a:t>n</a:t>
            </a:r>
            <a:r>
              <a:rPr lang="en" sz="2500">
                <a:solidFill>
                  <a:srgbClr val="999999"/>
                </a:solidFill>
                <a:latin typeface="Inconsolata"/>
                <a:ea typeface="Inconsolata"/>
                <a:cs typeface="Inconsolata"/>
                <a:sym typeface="Inconsolata"/>
              </a:rPr>
              <a:t> + ( </a:t>
            </a:r>
            <a:r>
              <a:rPr lang="en" sz="2500" b="1">
                <a:solidFill>
                  <a:srgbClr val="CC0000"/>
                </a:solidFill>
                <a:latin typeface="Inconsolata"/>
                <a:ea typeface="Inconsolata"/>
                <a:cs typeface="Inconsolata"/>
                <a:sym typeface="Inconsolata"/>
              </a:rPr>
              <a:t>a </a:t>
            </a:r>
            <a:r>
              <a:rPr lang="en" sz="2500">
                <a:solidFill>
                  <a:srgbClr val="999999"/>
                </a:solidFill>
                <a:latin typeface="Inconsolata Regular"/>
                <a:ea typeface="Inconsolata Regular"/>
                <a:cs typeface="Inconsolata Regular"/>
                <a:sym typeface="Inconsolata Regular"/>
              </a:rPr>
              <a:t>x</a:t>
            </a:r>
            <a:r>
              <a:rPr lang="en" sz="2500" b="1">
                <a:solidFill>
                  <a:srgbClr val="3D85C6"/>
                </a:solidFill>
                <a:latin typeface="Inconsolata"/>
                <a:ea typeface="Inconsolata"/>
                <a:cs typeface="Inconsolata"/>
                <a:sym typeface="Inconsolata"/>
              </a:rPr>
              <a:t> d </a:t>
            </a:r>
            <a:r>
              <a:rPr lang="en" sz="2500">
                <a:solidFill>
                  <a:srgbClr val="999999"/>
                </a:solidFill>
                <a:latin typeface="Inconsolata"/>
                <a:ea typeface="Inconsolata"/>
                <a:cs typeface="Inconsolata"/>
                <a:sym typeface="Inconsolata"/>
              </a:rPr>
              <a:t>+ </a:t>
            </a:r>
            <a:r>
              <a:rPr lang="en" sz="2500" b="1">
                <a:solidFill>
                  <a:srgbClr val="F1C232"/>
                </a:solidFill>
                <a:latin typeface="Inconsolata"/>
                <a:ea typeface="Inconsolata"/>
                <a:cs typeface="Inconsolata"/>
                <a:sym typeface="Inconsolata"/>
              </a:rPr>
              <a:t>b </a:t>
            </a:r>
            <a:r>
              <a:rPr lang="en" sz="2500">
                <a:solidFill>
                  <a:srgbClr val="999999"/>
                </a:solidFill>
                <a:latin typeface="Inconsolata Regular"/>
                <a:ea typeface="Inconsolata Regular"/>
                <a:cs typeface="Inconsolata Regular"/>
                <a:sym typeface="Inconsolata Regular"/>
              </a:rPr>
              <a:t>x</a:t>
            </a:r>
            <a:r>
              <a:rPr lang="en" sz="2500">
                <a:solidFill>
                  <a:srgbClr val="999999"/>
                </a:solidFill>
                <a:latin typeface="Inconsolata"/>
                <a:ea typeface="Inconsolata"/>
                <a:cs typeface="Inconsolata"/>
                <a:sym typeface="Inconsolata"/>
              </a:rPr>
              <a:t> </a:t>
            </a:r>
            <a:r>
              <a:rPr lang="en" sz="2500" b="1">
                <a:solidFill>
                  <a:srgbClr val="6AA84F"/>
                </a:solidFill>
                <a:latin typeface="Inconsolata"/>
                <a:ea typeface="Inconsolata"/>
                <a:cs typeface="Inconsolata"/>
                <a:sym typeface="Inconsolata"/>
              </a:rPr>
              <a:t>c</a:t>
            </a:r>
            <a:r>
              <a:rPr lang="en" sz="2500" b="1">
                <a:solidFill>
                  <a:srgbClr val="3D85C6"/>
                </a:solidFill>
                <a:latin typeface="Inconsolata"/>
                <a:ea typeface="Inconsolata"/>
                <a:cs typeface="Inconsolata"/>
                <a:sym typeface="Inconsolata"/>
              </a:rPr>
              <a:t> </a:t>
            </a:r>
            <a:r>
              <a:rPr lang="en" sz="2500">
                <a:solidFill>
                  <a:srgbClr val="999999"/>
                </a:solidFill>
                <a:latin typeface="Inconsolata"/>
                <a:ea typeface="Inconsolata"/>
                <a:cs typeface="Inconsolata"/>
                <a:sym typeface="Inconsolata"/>
              </a:rPr>
              <a:t>)10</a:t>
            </a:r>
            <a:r>
              <a:rPr lang="en" sz="2500" baseline="30000">
                <a:solidFill>
                  <a:srgbClr val="999999"/>
                </a:solidFill>
                <a:latin typeface="Inconsolata"/>
                <a:ea typeface="Inconsolata"/>
                <a:cs typeface="Inconsolata"/>
                <a:sym typeface="Inconsolata"/>
              </a:rPr>
              <a:t>n/2</a:t>
            </a:r>
            <a:r>
              <a:rPr lang="en" sz="2500">
                <a:solidFill>
                  <a:srgbClr val="999999"/>
                </a:solidFill>
                <a:latin typeface="Inconsolata"/>
                <a:ea typeface="Inconsolata"/>
                <a:cs typeface="Inconsolata"/>
                <a:sym typeface="Inconsolata"/>
              </a:rPr>
              <a:t> + ( </a:t>
            </a:r>
            <a:r>
              <a:rPr lang="en" sz="2500" b="1">
                <a:solidFill>
                  <a:srgbClr val="F1C232"/>
                </a:solidFill>
                <a:latin typeface="Inconsolata"/>
                <a:ea typeface="Inconsolata"/>
                <a:cs typeface="Inconsolata"/>
                <a:sym typeface="Inconsolata"/>
              </a:rPr>
              <a:t>b </a:t>
            </a:r>
            <a:r>
              <a:rPr lang="en" sz="2500">
                <a:solidFill>
                  <a:srgbClr val="999999"/>
                </a:solidFill>
                <a:latin typeface="Inconsolata Regular"/>
                <a:ea typeface="Inconsolata Regular"/>
                <a:cs typeface="Inconsolata Regular"/>
                <a:sym typeface="Inconsolata Regular"/>
              </a:rPr>
              <a:t>x</a:t>
            </a:r>
            <a:r>
              <a:rPr lang="en" sz="2500" b="1">
                <a:solidFill>
                  <a:srgbClr val="3D85C6"/>
                </a:solidFill>
                <a:latin typeface="Inconsolata"/>
                <a:ea typeface="Inconsolata"/>
                <a:cs typeface="Inconsolata"/>
                <a:sym typeface="Inconsolata"/>
              </a:rPr>
              <a:t> d </a:t>
            </a:r>
            <a:r>
              <a:rPr lang="en" sz="2500">
                <a:solidFill>
                  <a:srgbClr val="999999"/>
                </a:solidFill>
                <a:latin typeface="Inconsolata"/>
                <a:ea typeface="Inconsolata"/>
                <a:cs typeface="Inconsolata"/>
                <a:sym typeface="Inconsolata"/>
              </a:rPr>
              <a:t>)</a:t>
            </a:r>
            <a:endParaRPr sz="2500">
              <a:solidFill>
                <a:srgbClr val="999999"/>
              </a:solidFill>
              <a:latin typeface="Inconsolata"/>
              <a:ea typeface="Inconsolata"/>
              <a:cs typeface="Inconsolata"/>
              <a:sym typeface="Inconsolata"/>
            </a:endParaRPr>
          </a:p>
        </p:txBody>
      </p:sp>
      <p:sp>
        <p:nvSpPr>
          <p:cNvPr id="1063" name="Google Shape;1063;p89"/>
          <p:cNvSpPr txBox="1"/>
          <p:nvPr/>
        </p:nvSpPr>
        <p:spPr>
          <a:xfrm>
            <a:off x="1631600" y="4309975"/>
            <a:ext cx="2314800" cy="64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One n-digit problem</a:t>
            </a:r>
            <a:endParaRPr/>
          </a:p>
        </p:txBody>
      </p:sp>
      <p:sp>
        <p:nvSpPr>
          <p:cNvPr id="1064" name="Google Shape;1064;p89"/>
          <p:cNvSpPr txBox="1"/>
          <p:nvPr/>
        </p:nvSpPr>
        <p:spPr>
          <a:xfrm>
            <a:off x="5142392" y="4309975"/>
            <a:ext cx="3055800" cy="64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i="1">
                <a:solidFill>
                  <a:srgbClr val="CC0000"/>
                </a:solidFill>
                <a:latin typeface="Assistant ExtraLight"/>
                <a:ea typeface="Assistant ExtraLight"/>
                <a:cs typeface="Assistant ExtraLight"/>
                <a:sym typeface="Assistant ExtraLight"/>
              </a:rPr>
              <a:t>Four (n/2)-digit subproblems</a:t>
            </a:r>
            <a:endParaRPr/>
          </a:p>
        </p:txBody>
      </p:sp>
      <p:sp>
        <p:nvSpPr>
          <p:cNvPr id="1065" name="Google Shape;1065;p89"/>
          <p:cNvSpPr/>
          <p:nvPr/>
        </p:nvSpPr>
        <p:spPr>
          <a:xfrm>
            <a:off x="4057798" y="4350775"/>
            <a:ext cx="1028400" cy="397500"/>
          </a:xfrm>
          <a:prstGeom prst="rightArrow">
            <a:avLst>
              <a:gd name="adj1" fmla="val 50000"/>
              <a:gd name="adj2" fmla="val 50000"/>
            </a:avLst>
          </a:pr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0000"/>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70"/>
        <p:cNvGrpSpPr/>
        <p:nvPr/>
      </p:nvGrpSpPr>
      <p:grpSpPr>
        <a:xfrm>
          <a:off x="0" y="0"/>
          <a:ext cx="0" cy="0"/>
          <a:chOff x="0" y="0"/>
          <a:chExt cx="0" cy="0"/>
        </a:xfrm>
      </p:grpSpPr>
      <p:sp>
        <p:nvSpPr>
          <p:cNvPr id="1071" name="Google Shape;1071;p90"/>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LET’S SEE SOME PSEUDOCODE</a:t>
            </a:r>
            <a:endParaRPr sz="3600">
              <a:solidFill>
                <a:schemeClr val="accent5"/>
              </a:solidFill>
              <a:latin typeface="Lato Light"/>
              <a:ea typeface="Lato Light"/>
              <a:cs typeface="Lato Light"/>
              <a:sym typeface="Lato Light"/>
            </a:endParaRPr>
          </a:p>
        </p:txBody>
      </p:sp>
      <p:sp>
        <p:nvSpPr>
          <p:cNvPr id="1075" name="Google Shape;1075;p90"/>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31</a:t>
            </a:fld>
            <a:endParaRPr/>
          </a:p>
        </p:txBody>
      </p:sp>
      <p:sp>
        <p:nvSpPr>
          <p:cNvPr id="1072" name="Google Shape;1072;p90"/>
          <p:cNvSpPr txBox="1"/>
          <p:nvPr/>
        </p:nvSpPr>
        <p:spPr>
          <a:xfrm>
            <a:off x="311700" y="1061250"/>
            <a:ext cx="8596500" cy="3679200"/>
          </a:xfrm>
          <a:prstGeom prst="rect">
            <a:avLst/>
          </a:prstGeom>
          <a:noFill/>
          <a:ln>
            <a:noFill/>
          </a:ln>
        </p:spPr>
        <p:txBody>
          <a:bodyPr spcFirstLastPara="1" wrap="square" lIns="91425" tIns="91425" rIns="91425" bIns="91425" anchor="t" anchorCtr="0">
            <a:noAutofit/>
          </a:bodyPr>
          <a:lstStyle/>
          <a:p>
            <a:pPr marL="0" marR="163550" lvl="0" indent="0" algn="l" rtl="0">
              <a:spcBef>
                <a:spcPts val="0"/>
              </a:spcBef>
              <a:spcAft>
                <a:spcPts val="0"/>
              </a:spcAft>
              <a:buNone/>
            </a:pPr>
            <a:r>
              <a:rPr lang="en" sz="2200" b="1" u="sng">
                <a:latin typeface="Inconsolata"/>
                <a:ea typeface="Inconsolata"/>
                <a:cs typeface="Inconsolata"/>
                <a:sym typeface="Inconsolata"/>
              </a:rPr>
              <a:t>MULTIPLY</a:t>
            </a:r>
            <a:r>
              <a:rPr lang="en" sz="2200">
                <a:latin typeface="Inconsolata"/>
                <a:ea typeface="Inconsolata"/>
                <a:cs typeface="Inconsolata"/>
                <a:sym typeface="Inconsolata"/>
              </a:rPr>
              <a:t>( x, y ):</a:t>
            </a:r>
            <a:endParaRPr sz="2200">
              <a:latin typeface="Inconsolata"/>
              <a:ea typeface="Inconsolata"/>
              <a:cs typeface="Inconsolata"/>
              <a:sym typeface="Inconsolata"/>
            </a:endParaRPr>
          </a:p>
          <a:p>
            <a:pPr marL="0" marR="163550" lvl="0" indent="0" algn="l" rtl="0">
              <a:spcBef>
                <a:spcPts val="0"/>
              </a:spcBef>
              <a:spcAft>
                <a:spcPts val="0"/>
              </a:spcAft>
              <a:buNone/>
            </a:pPr>
            <a:r>
              <a:rPr lang="en" sz="2200">
                <a:latin typeface="Inconsolata"/>
                <a:ea typeface="Inconsolata"/>
                <a:cs typeface="Inconsolata"/>
                <a:sym typeface="Inconsolata"/>
              </a:rPr>
              <a:t>	</a:t>
            </a:r>
            <a:endParaRPr sz="2200" b="1">
              <a:latin typeface="Inconsolata"/>
              <a:ea typeface="Inconsolata"/>
              <a:cs typeface="Inconsolata"/>
              <a:sym typeface="Inconsolata"/>
            </a:endParaRPr>
          </a:p>
        </p:txBody>
      </p:sp>
      <p:sp>
        <p:nvSpPr>
          <p:cNvPr id="1073" name="Google Shape;1073;p90"/>
          <p:cNvSpPr txBox="1"/>
          <p:nvPr/>
        </p:nvSpPr>
        <p:spPr>
          <a:xfrm>
            <a:off x="6269850" y="1213650"/>
            <a:ext cx="2562300" cy="123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i="1">
                <a:solidFill>
                  <a:srgbClr val="CC0000"/>
                </a:solidFill>
                <a:latin typeface="Assistant"/>
                <a:ea typeface="Assistant"/>
                <a:cs typeface="Assistant"/>
                <a:sym typeface="Assistant"/>
              </a:rPr>
              <a:t>Note</a:t>
            </a:r>
            <a:r>
              <a:rPr lang="en" sz="1800" i="1">
                <a:solidFill>
                  <a:srgbClr val="CC0000"/>
                </a:solidFill>
                <a:latin typeface="Assistant ExtraLight"/>
                <a:ea typeface="Assistant ExtraLight"/>
                <a:cs typeface="Assistant ExtraLight"/>
                <a:sym typeface="Assistant ExtraLight"/>
              </a:rPr>
              <a:t>:  we’re making a big assumption that n is a power of 2 just to make the pseudocode simpler</a:t>
            </a:r>
            <a:endParaRPr/>
          </a:p>
        </p:txBody>
      </p:sp>
      <p:sp>
        <p:nvSpPr>
          <p:cNvPr id="1074" name="Google Shape;1074;p90"/>
          <p:cNvSpPr/>
          <p:nvPr/>
        </p:nvSpPr>
        <p:spPr>
          <a:xfrm>
            <a:off x="2771875" y="1105775"/>
            <a:ext cx="1763100" cy="2433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x &amp; y are n-digit numbers</a:t>
            </a:r>
            <a:endParaRPr sz="1200">
              <a:solidFill>
                <a:schemeClr val="accent5"/>
              </a:solidFill>
              <a:latin typeface="Assistant"/>
              <a:ea typeface="Assistant"/>
              <a:cs typeface="Assistant"/>
              <a:sym typeface="Assistan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91"/>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LET’S SEE SOME PSEUDOCODE</a:t>
            </a:r>
            <a:endParaRPr sz="3600">
              <a:solidFill>
                <a:schemeClr val="accent5"/>
              </a:solidFill>
              <a:latin typeface="Lato Light"/>
              <a:ea typeface="Lato Light"/>
              <a:cs typeface="Lato Light"/>
              <a:sym typeface="Lato Light"/>
            </a:endParaRPr>
          </a:p>
        </p:txBody>
      </p:sp>
      <p:sp>
        <p:nvSpPr>
          <p:cNvPr id="1086" name="Google Shape;1086;p91"/>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32</a:t>
            </a:fld>
            <a:endParaRPr/>
          </a:p>
        </p:txBody>
      </p:sp>
      <p:sp>
        <p:nvSpPr>
          <p:cNvPr id="1081" name="Google Shape;1081;p91"/>
          <p:cNvSpPr txBox="1"/>
          <p:nvPr/>
        </p:nvSpPr>
        <p:spPr>
          <a:xfrm>
            <a:off x="311700" y="1061250"/>
            <a:ext cx="8596500" cy="3679200"/>
          </a:xfrm>
          <a:prstGeom prst="rect">
            <a:avLst/>
          </a:prstGeom>
          <a:noFill/>
          <a:ln>
            <a:noFill/>
          </a:ln>
        </p:spPr>
        <p:txBody>
          <a:bodyPr spcFirstLastPara="1" wrap="square" lIns="91425" tIns="91425" rIns="91425" bIns="91425" anchor="t" anchorCtr="0">
            <a:noAutofit/>
          </a:bodyPr>
          <a:lstStyle/>
          <a:p>
            <a:pPr marL="0" marR="163550" lvl="0" indent="0" algn="l" rtl="0">
              <a:spcBef>
                <a:spcPts val="0"/>
              </a:spcBef>
              <a:spcAft>
                <a:spcPts val="0"/>
              </a:spcAft>
              <a:buNone/>
            </a:pPr>
            <a:r>
              <a:rPr lang="en" sz="2200" b="1" u="sng">
                <a:latin typeface="Inconsolata"/>
                <a:ea typeface="Inconsolata"/>
                <a:cs typeface="Inconsolata"/>
                <a:sym typeface="Inconsolata"/>
              </a:rPr>
              <a:t>MULTIPLY</a:t>
            </a:r>
            <a:r>
              <a:rPr lang="en" sz="2200">
                <a:latin typeface="Inconsolata"/>
                <a:ea typeface="Inconsolata"/>
                <a:cs typeface="Inconsolata"/>
                <a:sym typeface="Inconsolata"/>
              </a:rPr>
              <a:t>( x, y ):</a:t>
            </a:r>
            <a:endParaRPr sz="2200">
              <a:latin typeface="Inconsolata"/>
              <a:ea typeface="Inconsolata"/>
              <a:cs typeface="Inconsolata"/>
              <a:sym typeface="Inconsolata"/>
            </a:endParaRPr>
          </a:p>
          <a:p>
            <a:pPr marL="0" marR="163550" lvl="0" indent="0" algn="l" rtl="0">
              <a:spcBef>
                <a:spcPts val="0"/>
              </a:spcBef>
              <a:spcAft>
                <a:spcPts val="0"/>
              </a:spcAft>
              <a:buNone/>
            </a:pPr>
            <a:r>
              <a:rPr lang="en" sz="2200">
                <a:latin typeface="Inconsolata"/>
                <a:ea typeface="Inconsolata"/>
                <a:cs typeface="Inconsolata"/>
                <a:sym typeface="Inconsolata"/>
              </a:rPr>
              <a:t>	if (n = 1):</a:t>
            </a:r>
            <a:endParaRPr sz="2200">
              <a:latin typeface="Inconsolata"/>
              <a:ea typeface="Inconsolata"/>
              <a:cs typeface="Inconsolata"/>
              <a:sym typeface="Inconsolata"/>
            </a:endParaRPr>
          </a:p>
          <a:p>
            <a:pPr marL="0" marR="163550" lvl="0" indent="0" algn="l" rtl="0">
              <a:spcBef>
                <a:spcPts val="0"/>
              </a:spcBef>
              <a:spcAft>
                <a:spcPts val="0"/>
              </a:spcAft>
              <a:buNone/>
            </a:pPr>
            <a:r>
              <a:rPr lang="en" sz="2200">
                <a:latin typeface="Inconsolata"/>
                <a:ea typeface="Inconsolata"/>
                <a:cs typeface="Inconsolata"/>
                <a:sym typeface="Inconsolata"/>
              </a:rPr>
              <a:t>		return x·y</a:t>
            </a:r>
            <a:endParaRPr sz="2200">
              <a:latin typeface="Inconsolata"/>
              <a:ea typeface="Inconsolata"/>
              <a:cs typeface="Inconsolata"/>
              <a:sym typeface="Inconsolata"/>
            </a:endParaRPr>
          </a:p>
          <a:p>
            <a:pPr marL="0" marR="163550" lvl="0" indent="0" algn="l" rtl="0">
              <a:spcBef>
                <a:spcPts val="1000"/>
              </a:spcBef>
              <a:spcAft>
                <a:spcPts val="0"/>
              </a:spcAft>
              <a:buNone/>
            </a:pPr>
            <a:r>
              <a:rPr lang="en" sz="2200">
                <a:latin typeface="Inconsolata"/>
                <a:ea typeface="Inconsolata"/>
                <a:cs typeface="Inconsolata"/>
                <a:sym typeface="Inconsolata"/>
              </a:rPr>
              <a:t>	</a:t>
            </a:r>
            <a:endParaRPr sz="2200">
              <a:solidFill>
                <a:schemeClr val="dk1"/>
              </a:solidFill>
              <a:latin typeface="Inconsolata"/>
              <a:ea typeface="Inconsolata"/>
              <a:cs typeface="Inconsolata"/>
              <a:sym typeface="Inconsolata"/>
            </a:endParaRPr>
          </a:p>
          <a:p>
            <a:pPr marL="0" marR="163550" lvl="0" indent="0" algn="l" rtl="0">
              <a:spcBef>
                <a:spcPts val="0"/>
              </a:spcBef>
              <a:spcAft>
                <a:spcPts val="0"/>
              </a:spcAft>
              <a:buNone/>
            </a:pPr>
            <a:endParaRPr sz="2200" b="1">
              <a:latin typeface="Inconsolata"/>
              <a:ea typeface="Inconsolata"/>
              <a:cs typeface="Inconsolata"/>
              <a:sym typeface="Inconsolata"/>
            </a:endParaRPr>
          </a:p>
        </p:txBody>
      </p:sp>
      <p:sp>
        <p:nvSpPr>
          <p:cNvPr id="1082" name="Google Shape;1082;p91"/>
          <p:cNvSpPr txBox="1"/>
          <p:nvPr/>
        </p:nvSpPr>
        <p:spPr>
          <a:xfrm>
            <a:off x="6269850" y="1213650"/>
            <a:ext cx="2562300" cy="123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i="1">
                <a:solidFill>
                  <a:srgbClr val="CC0000"/>
                </a:solidFill>
                <a:latin typeface="Assistant"/>
                <a:ea typeface="Assistant"/>
                <a:cs typeface="Assistant"/>
                <a:sym typeface="Assistant"/>
              </a:rPr>
              <a:t>Note</a:t>
            </a:r>
            <a:r>
              <a:rPr lang="en" sz="1800" i="1">
                <a:solidFill>
                  <a:srgbClr val="CC0000"/>
                </a:solidFill>
                <a:latin typeface="Assistant ExtraLight"/>
                <a:ea typeface="Assistant ExtraLight"/>
                <a:cs typeface="Assistant ExtraLight"/>
                <a:sym typeface="Assistant ExtraLight"/>
              </a:rPr>
              <a:t>:  we’re making a big assumption that n is a power of 2 just to make the pseudocode simpler</a:t>
            </a:r>
            <a:endParaRPr/>
          </a:p>
        </p:txBody>
      </p:sp>
      <p:sp>
        <p:nvSpPr>
          <p:cNvPr id="1083" name="Google Shape;1083;p91"/>
          <p:cNvSpPr/>
          <p:nvPr/>
        </p:nvSpPr>
        <p:spPr>
          <a:xfrm>
            <a:off x="3112500" y="1523825"/>
            <a:ext cx="2755800" cy="5511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b="1">
                <a:solidFill>
                  <a:schemeClr val="accent5"/>
                </a:solidFill>
                <a:latin typeface="Assistant"/>
                <a:ea typeface="Assistant"/>
                <a:cs typeface="Assistant"/>
                <a:sym typeface="Assistant"/>
              </a:rPr>
              <a:t>Base case</a:t>
            </a:r>
            <a:r>
              <a:rPr lang="en" sz="1200">
                <a:solidFill>
                  <a:schemeClr val="accent5"/>
                </a:solidFill>
                <a:latin typeface="Assistant"/>
                <a:ea typeface="Assistant"/>
                <a:cs typeface="Assistant"/>
                <a:sym typeface="Assistant"/>
              </a:rPr>
              <a:t>: we can just reference some memorized 1-digit multiplication tables</a:t>
            </a:r>
            <a:endParaRPr sz="1200">
              <a:solidFill>
                <a:schemeClr val="accent5"/>
              </a:solidFill>
              <a:latin typeface="Assistant"/>
              <a:ea typeface="Assistant"/>
              <a:cs typeface="Assistant"/>
              <a:sym typeface="Assistant"/>
            </a:endParaRPr>
          </a:p>
        </p:txBody>
      </p:sp>
      <p:cxnSp>
        <p:nvCxnSpPr>
          <p:cNvPr id="1084" name="Google Shape;1084;p91"/>
          <p:cNvCxnSpPr>
            <a:stCxn id="1083" idx="1"/>
          </p:cNvCxnSpPr>
          <p:nvPr/>
        </p:nvCxnSpPr>
        <p:spPr>
          <a:xfrm flipH="1">
            <a:off x="2787300" y="1799375"/>
            <a:ext cx="325200" cy="94800"/>
          </a:xfrm>
          <a:prstGeom prst="straightConnector1">
            <a:avLst/>
          </a:prstGeom>
          <a:noFill/>
          <a:ln w="9525" cap="flat" cmpd="sng">
            <a:solidFill>
              <a:schemeClr val="accent5"/>
            </a:solidFill>
            <a:prstDash val="solid"/>
            <a:round/>
            <a:headEnd type="none" w="med" len="med"/>
            <a:tailEnd type="triangle" w="med" len="med"/>
          </a:ln>
        </p:spPr>
      </p:cxnSp>
      <p:sp>
        <p:nvSpPr>
          <p:cNvPr id="1085" name="Google Shape;1085;p91"/>
          <p:cNvSpPr/>
          <p:nvPr/>
        </p:nvSpPr>
        <p:spPr>
          <a:xfrm>
            <a:off x="2771875" y="1105775"/>
            <a:ext cx="1763100" cy="2433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x &amp; y are n-digit numbers</a:t>
            </a:r>
            <a:endParaRPr sz="1200">
              <a:solidFill>
                <a:schemeClr val="accent5"/>
              </a:solidFill>
              <a:latin typeface="Assistant"/>
              <a:ea typeface="Assistant"/>
              <a:cs typeface="Assistant"/>
              <a:sym typeface="Assistan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90"/>
        <p:cNvGrpSpPr/>
        <p:nvPr/>
      </p:nvGrpSpPr>
      <p:grpSpPr>
        <a:xfrm>
          <a:off x="0" y="0"/>
          <a:ext cx="0" cy="0"/>
          <a:chOff x="0" y="0"/>
          <a:chExt cx="0" cy="0"/>
        </a:xfrm>
      </p:grpSpPr>
      <p:sp>
        <p:nvSpPr>
          <p:cNvPr id="1091" name="Google Shape;1091;p92"/>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LET’S SEE SOME PSEUDOCODE</a:t>
            </a:r>
            <a:endParaRPr sz="3600">
              <a:solidFill>
                <a:schemeClr val="accent5"/>
              </a:solidFill>
              <a:latin typeface="Lato Light"/>
              <a:ea typeface="Lato Light"/>
              <a:cs typeface="Lato Light"/>
              <a:sym typeface="Lato Light"/>
            </a:endParaRPr>
          </a:p>
        </p:txBody>
      </p:sp>
      <p:sp>
        <p:nvSpPr>
          <p:cNvPr id="1098" name="Google Shape;1098;p92"/>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33</a:t>
            </a:fld>
            <a:endParaRPr/>
          </a:p>
        </p:txBody>
      </p:sp>
      <p:sp>
        <p:nvSpPr>
          <p:cNvPr id="1092" name="Google Shape;1092;p92"/>
          <p:cNvSpPr txBox="1"/>
          <p:nvPr/>
        </p:nvSpPr>
        <p:spPr>
          <a:xfrm>
            <a:off x="311700" y="1061250"/>
            <a:ext cx="8596500" cy="3679200"/>
          </a:xfrm>
          <a:prstGeom prst="rect">
            <a:avLst/>
          </a:prstGeom>
          <a:noFill/>
          <a:ln>
            <a:noFill/>
          </a:ln>
        </p:spPr>
        <p:txBody>
          <a:bodyPr spcFirstLastPara="1" wrap="square" lIns="91425" tIns="91425" rIns="91425" bIns="91425" anchor="t" anchorCtr="0">
            <a:noAutofit/>
          </a:bodyPr>
          <a:lstStyle/>
          <a:p>
            <a:pPr marL="0" marR="163550" lvl="0" indent="0" algn="l" rtl="0">
              <a:spcBef>
                <a:spcPts val="0"/>
              </a:spcBef>
              <a:spcAft>
                <a:spcPts val="0"/>
              </a:spcAft>
              <a:buNone/>
            </a:pPr>
            <a:r>
              <a:rPr lang="en" sz="2200" b="1" u="sng">
                <a:latin typeface="Inconsolata"/>
                <a:ea typeface="Inconsolata"/>
                <a:cs typeface="Inconsolata"/>
                <a:sym typeface="Inconsolata"/>
              </a:rPr>
              <a:t>MULTIPLY</a:t>
            </a:r>
            <a:r>
              <a:rPr lang="en" sz="2200">
                <a:latin typeface="Inconsolata"/>
                <a:ea typeface="Inconsolata"/>
                <a:cs typeface="Inconsolata"/>
                <a:sym typeface="Inconsolata"/>
              </a:rPr>
              <a:t>( x, y ):</a:t>
            </a:r>
            <a:endParaRPr sz="2200">
              <a:latin typeface="Inconsolata"/>
              <a:ea typeface="Inconsolata"/>
              <a:cs typeface="Inconsolata"/>
              <a:sym typeface="Inconsolata"/>
            </a:endParaRPr>
          </a:p>
          <a:p>
            <a:pPr marL="0" marR="163550" lvl="0" indent="0" algn="l" rtl="0">
              <a:spcBef>
                <a:spcPts val="0"/>
              </a:spcBef>
              <a:spcAft>
                <a:spcPts val="0"/>
              </a:spcAft>
              <a:buNone/>
            </a:pPr>
            <a:r>
              <a:rPr lang="en" sz="2200">
                <a:latin typeface="Inconsolata"/>
                <a:ea typeface="Inconsolata"/>
                <a:cs typeface="Inconsolata"/>
                <a:sym typeface="Inconsolata"/>
              </a:rPr>
              <a:t>	if (n = 1):</a:t>
            </a:r>
            <a:endParaRPr sz="2200">
              <a:latin typeface="Inconsolata"/>
              <a:ea typeface="Inconsolata"/>
              <a:cs typeface="Inconsolata"/>
              <a:sym typeface="Inconsolata"/>
            </a:endParaRPr>
          </a:p>
          <a:p>
            <a:pPr marL="0" marR="163550" lvl="0" indent="0" algn="l" rtl="0">
              <a:spcBef>
                <a:spcPts val="0"/>
              </a:spcBef>
              <a:spcAft>
                <a:spcPts val="0"/>
              </a:spcAft>
              <a:buNone/>
            </a:pPr>
            <a:r>
              <a:rPr lang="en" sz="2200">
                <a:latin typeface="Inconsolata"/>
                <a:ea typeface="Inconsolata"/>
                <a:cs typeface="Inconsolata"/>
                <a:sym typeface="Inconsolata"/>
              </a:rPr>
              <a:t>		return x·y</a:t>
            </a:r>
            <a:endParaRPr sz="2200">
              <a:latin typeface="Inconsolata"/>
              <a:ea typeface="Inconsolata"/>
              <a:cs typeface="Inconsolata"/>
              <a:sym typeface="Inconsolata"/>
            </a:endParaRPr>
          </a:p>
          <a:p>
            <a:pPr marL="0" marR="163550" lvl="0" indent="0" algn="l" rtl="0">
              <a:spcBef>
                <a:spcPts val="1000"/>
              </a:spcBef>
              <a:spcAft>
                <a:spcPts val="0"/>
              </a:spcAft>
              <a:buNone/>
            </a:pPr>
            <a:r>
              <a:rPr lang="en" sz="2200">
                <a:latin typeface="Inconsolata"/>
                <a:ea typeface="Inconsolata"/>
                <a:cs typeface="Inconsolata"/>
                <a:sym typeface="Inconsolata"/>
              </a:rPr>
              <a:t>	write x as </a:t>
            </a:r>
            <a:r>
              <a:rPr lang="en" sz="2200" b="1">
                <a:solidFill>
                  <a:srgbClr val="CC0000"/>
                </a:solidFill>
                <a:latin typeface="Inconsolata"/>
                <a:ea typeface="Inconsolata"/>
                <a:cs typeface="Inconsolata"/>
                <a:sym typeface="Inconsolata"/>
              </a:rPr>
              <a:t>a</a:t>
            </a:r>
            <a:r>
              <a:rPr lang="en" sz="2200">
                <a:solidFill>
                  <a:schemeClr val="dk1"/>
                </a:solidFill>
                <a:latin typeface="Inconsolata"/>
                <a:ea typeface="Inconsolata"/>
                <a:cs typeface="Inconsolata"/>
                <a:sym typeface="Inconsolata"/>
              </a:rPr>
              <a:t>·</a:t>
            </a:r>
            <a:r>
              <a:rPr lang="en" sz="2200">
                <a:latin typeface="Inconsolata"/>
                <a:ea typeface="Inconsolata"/>
                <a:cs typeface="Inconsolata"/>
                <a:sym typeface="Inconsolata"/>
              </a:rPr>
              <a:t>10</a:t>
            </a:r>
            <a:r>
              <a:rPr lang="en" sz="2200" baseline="30000">
                <a:latin typeface="Inconsolata"/>
                <a:ea typeface="Inconsolata"/>
                <a:cs typeface="Inconsolata"/>
                <a:sym typeface="Inconsolata"/>
              </a:rPr>
              <a:t>n/2</a:t>
            </a:r>
            <a:r>
              <a:rPr lang="en" sz="2200">
                <a:latin typeface="Inconsolata"/>
                <a:ea typeface="Inconsolata"/>
                <a:cs typeface="Inconsolata"/>
                <a:sym typeface="Inconsolata"/>
              </a:rPr>
              <a:t> +</a:t>
            </a:r>
            <a:r>
              <a:rPr lang="en" sz="2200">
                <a:solidFill>
                  <a:srgbClr val="999999"/>
                </a:solidFill>
                <a:latin typeface="Inconsolata"/>
                <a:ea typeface="Inconsolata"/>
                <a:cs typeface="Inconsolata"/>
                <a:sym typeface="Inconsolata"/>
              </a:rPr>
              <a:t> </a:t>
            </a:r>
            <a:r>
              <a:rPr lang="en" sz="2200" b="1">
                <a:solidFill>
                  <a:srgbClr val="F1C232"/>
                </a:solidFill>
                <a:latin typeface="Inconsolata"/>
                <a:ea typeface="Inconsolata"/>
                <a:cs typeface="Inconsolata"/>
                <a:sym typeface="Inconsolata"/>
              </a:rPr>
              <a:t>b</a:t>
            </a:r>
            <a:endParaRPr sz="2200" b="1">
              <a:solidFill>
                <a:srgbClr val="F1C232"/>
              </a:solidFill>
              <a:latin typeface="Inconsolata"/>
              <a:ea typeface="Inconsolata"/>
              <a:cs typeface="Inconsolata"/>
              <a:sym typeface="Inconsolata"/>
            </a:endParaRPr>
          </a:p>
          <a:p>
            <a:pPr marL="0" marR="163550" lvl="0" indent="0" algn="l" rtl="0">
              <a:spcBef>
                <a:spcPts val="0"/>
              </a:spcBef>
              <a:spcAft>
                <a:spcPts val="0"/>
              </a:spcAft>
              <a:buNone/>
            </a:pPr>
            <a:r>
              <a:rPr lang="en" sz="2200" b="1">
                <a:solidFill>
                  <a:srgbClr val="F1C232"/>
                </a:solidFill>
                <a:latin typeface="Inconsolata"/>
                <a:ea typeface="Inconsolata"/>
                <a:cs typeface="Inconsolata"/>
                <a:sym typeface="Inconsolata"/>
              </a:rPr>
              <a:t>	</a:t>
            </a:r>
            <a:r>
              <a:rPr lang="en" sz="2200">
                <a:solidFill>
                  <a:schemeClr val="dk1"/>
                </a:solidFill>
                <a:latin typeface="Inconsolata"/>
                <a:ea typeface="Inconsolata"/>
                <a:cs typeface="Inconsolata"/>
                <a:sym typeface="Inconsolata"/>
              </a:rPr>
              <a:t>write y as </a:t>
            </a:r>
            <a:r>
              <a:rPr lang="en" sz="2200" b="1">
                <a:solidFill>
                  <a:srgbClr val="6AA84F"/>
                </a:solidFill>
                <a:latin typeface="Inconsolata"/>
                <a:ea typeface="Inconsolata"/>
                <a:cs typeface="Inconsolata"/>
                <a:sym typeface="Inconsolata"/>
              </a:rPr>
              <a:t>c</a:t>
            </a:r>
            <a:r>
              <a:rPr lang="en" sz="2200">
                <a:solidFill>
                  <a:schemeClr val="dk1"/>
                </a:solidFill>
                <a:latin typeface="Inconsolata"/>
                <a:ea typeface="Inconsolata"/>
                <a:cs typeface="Inconsolata"/>
                <a:sym typeface="Inconsolata"/>
              </a:rPr>
              <a:t>·10</a:t>
            </a:r>
            <a:r>
              <a:rPr lang="en" sz="2200" baseline="30000">
                <a:solidFill>
                  <a:schemeClr val="dk1"/>
                </a:solidFill>
                <a:latin typeface="Inconsolata"/>
                <a:ea typeface="Inconsolata"/>
                <a:cs typeface="Inconsolata"/>
                <a:sym typeface="Inconsolata"/>
              </a:rPr>
              <a:t>n/2</a:t>
            </a:r>
            <a:r>
              <a:rPr lang="en" sz="2200">
                <a:solidFill>
                  <a:schemeClr val="dk1"/>
                </a:solidFill>
                <a:latin typeface="Inconsolata"/>
                <a:ea typeface="Inconsolata"/>
                <a:cs typeface="Inconsolata"/>
                <a:sym typeface="Inconsolata"/>
              </a:rPr>
              <a:t> +</a:t>
            </a:r>
            <a:r>
              <a:rPr lang="en" sz="2200">
                <a:solidFill>
                  <a:srgbClr val="999999"/>
                </a:solidFill>
                <a:latin typeface="Inconsolata"/>
                <a:ea typeface="Inconsolata"/>
                <a:cs typeface="Inconsolata"/>
                <a:sym typeface="Inconsolata"/>
              </a:rPr>
              <a:t> </a:t>
            </a:r>
            <a:r>
              <a:rPr lang="en" sz="2200" b="1">
                <a:solidFill>
                  <a:srgbClr val="3D85C6"/>
                </a:solidFill>
                <a:latin typeface="Inconsolata"/>
                <a:ea typeface="Inconsolata"/>
                <a:cs typeface="Inconsolata"/>
                <a:sym typeface="Inconsolata"/>
              </a:rPr>
              <a:t>d</a:t>
            </a:r>
            <a:endParaRPr sz="2200" b="1">
              <a:solidFill>
                <a:srgbClr val="F1C232"/>
              </a:solidFill>
              <a:latin typeface="Inconsolata"/>
              <a:ea typeface="Inconsolata"/>
              <a:cs typeface="Inconsolata"/>
              <a:sym typeface="Inconsolata"/>
            </a:endParaRPr>
          </a:p>
          <a:p>
            <a:pPr marL="0" marR="163550" lvl="0" indent="0" algn="l" rtl="0">
              <a:spcBef>
                <a:spcPts val="1000"/>
              </a:spcBef>
              <a:spcAft>
                <a:spcPts val="0"/>
              </a:spcAft>
              <a:buNone/>
            </a:pPr>
            <a:r>
              <a:rPr lang="en" sz="2200" b="1">
                <a:solidFill>
                  <a:srgbClr val="F1C232"/>
                </a:solidFill>
                <a:latin typeface="Inconsolata"/>
                <a:ea typeface="Inconsolata"/>
                <a:cs typeface="Inconsolata"/>
                <a:sym typeface="Inconsolata"/>
              </a:rPr>
              <a:t>	</a:t>
            </a:r>
            <a:endParaRPr sz="2200" b="1">
              <a:latin typeface="Inconsolata"/>
              <a:ea typeface="Inconsolata"/>
              <a:cs typeface="Inconsolata"/>
              <a:sym typeface="Inconsolata"/>
            </a:endParaRPr>
          </a:p>
        </p:txBody>
      </p:sp>
      <p:sp>
        <p:nvSpPr>
          <p:cNvPr id="1093" name="Google Shape;1093;p92"/>
          <p:cNvSpPr txBox="1"/>
          <p:nvPr/>
        </p:nvSpPr>
        <p:spPr>
          <a:xfrm>
            <a:off x="6269850" y="1213650"/>
            <a:ext cx="2562300" cy="123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i="1">
                <a:solidFill>
                  <a:srgbClr val="CC0000"/>
                </a:solidFill>
                <a:latin typeface="Assistant"/>
                <a:ea typeface="Assistant"/>
                <a:cs typeface="Assistant"/>
                <a:sym typeface="Assistant"/>
              </a:rPr>
              <a:t>Note</a:t>
            </a:r>
            <a:r>
              <a:rPr lang="en" sz="1800" i="1">
                <a:solidFill>
                  <a:srgbClr val="CC0000"/>
                </a:solidFill>
                <a:latin typeface="Assistant ExtraLight"/>
                <a:ea typeface="Assistant ExtraLight"/>
                <a:cs typeface="Assistant ExtraLight"/>
                <a:sym typeface="Assistant ExtraLight"/>
              </a:rPr>
              <a:t>:  we’re making a big assumption that n is a power of 2 just to make the pseudocode simpler</a:t>
            </a:r>
            <a:endParaRPr/>
          </a:p>
        </p:txBody>
      </p:sp>
      <p:sp>
        <p:nvSpPr>
          <p:cNvPr id="1094" name="Google Shape;1094;p92"/>
          <p:cNvSpPr/>
          <p:nvPr/>
        </p:nvSpPr>
        <p:spPr>
          <a:xfrm>
            <a:off x="3112500" y="1523825"/>
            <a:ext cx="2755800" cy="5511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b="1">
                <a:solidFill>
                  <a:schemeClr val="accent5"/>
                </a:solidFill>
                <a:latin typeface="Assistant"/>
                <a:ea typeface="Assistant"/>
                <a:cs typeface="Assistant"/>
                <a:sym typeface="Assistant"/>
              </a:rPr>
              <a:t>Base case</a:t>
            </a:r>
            <a:r>
              <a:rPr lang="en" sz="1200">
                <a:solidFill>
                  <a:schemeClr val="accent5"/>
                </a:solidFill>
                <a:latin typeface="Assistant"/>
                <a:ea typeface="Assistant"/>
                <a:cs typeface="Assistant"/>
                <a:sym typeface="Assistant"/>
              </a:rPr>
              <a:t>: we can just reference some memorized 1-digit multiplication tables</a:t>
            </a:r>
            <a:endParaRPr sz="1200">
              <a:solidFill>
                <a:schemeClr val="accent5"/>
              </a:solidFill>
              <a:latin typeface="Assistant"/>
              <a:ea typeface="Assistant"/>
              <a:cs typeface="Assistant"/>
              <a:sym typeface="Assistant"/>
            </a:endParaRPr>
          </a:p>
        </p:txBody>
      </p:sp>
      <p:cxnSp>
        <p:nvCxnSpPr>
          <p:cNvPr id="1095" name="Google Shape;1095;p92"/>
          <p:cNvCxnSpPr>
            <a:stCxn id="1094" idx="1"/>
          </p:cNvCxnSpPr>
          <p:nvPr/>
        </p:nvCxnSpPr>
        <p:spPr>
          <a:xfrm flipH="1">
            <a:off x="2787300" y="1799375"/>
            <a:ext cx="325200" cy="94800"/>
          </a:xfrm>
          <a:prstGeom prst="straightConnector1">
            <a:avLst/>
          </a:prstGeom>
          <a:noFill/>
          <a:ln w="9525" cap="flat" cmpd="sng">
            <a:solidFill>
              <a:schemeClr val="accent5"/>
            </a:solidFill>
            <a:prstDash val="solid"/>
            <a:round/>
            <a:headEnd type="none" w="med" len="med"/>
            <a:tailEnd type="triangle" w="med" len="med"/>
          </a:ln>
        </p:spPr>
      </p:cxnSp>
      <p:sp>
        <p:nvSpPr>
          <p:cNvPr id="1096" name="Google Shape;1096;p92"/>
          <p:cNvSpPr/>
          <p:nvPr/>
        </p:nvSpPr>
        <p:spPr>
          <a:xfrm>
            <a:off x="2771875" y="1105775"/>
            <a:ext cx="1763100" cy="2433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x &amp; y are n-digit numbers</a:t>
            </a:r>
            <a:endParaRPr sz="1200">
              <a:solidFill>
                <a:schemeClr val="accent5"/>
              </a:solidFill>
              <a:latin typeface="Assistant"/>
              <a:ea typeface="Assistant"/>
              <a:cs typeface="Assistant"/>
              <a:sym typeface="Assistant"/>
            </a:endParaRPr>
          </a:p>
        </p:txBody>
      </p:sp>
      <p:sp>
        <p:nvSpPr>
          <p:cNvPr id="1097" name="Google Shape;1097;p92"/>
          <p:cNvSpPr/>
          <p:nvPr/>
        </p:nvSpPr>
        <p:spPr>
          <a:xfrm>
            <a:off x="4054925" y="2423100"/>
            <a:ext cx="1546200" cy="4368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a, b, c, &amp; d  are </a:t>
            </a:r>
            <a:br>
              <a:rPr lang="en" sz="1200">
                <a:solidFill>
                  <a:schemeClr val="accent5"/>
                </a:solidFill>
                <a:latin typeface="Assistant"/>
                <a:ea typeface="Assistant"/>
                <a:cs typeface="Assistant"/>
                <a:sym typeface="Assistant"/>
              </a:rPr>
            </a:br>
            <a:r>
              <a:rPr lang="en" sz="1200">
                <a:solidFill>
                  <a:schemeClr val="accent5"/>
                </a:solidFill>
                <a:latin typeface="Assistant"/>
                <a:ea typeface="Assistant"/>
                <a:cs typeface="Assistant"/>
                <a:sym typeface="Assistant"/>
              </a:rPr>
              <a:t>(n/2)-digit numbers</a:t>
            </a:r>
            <a:endParaRPr sz="1200">
              <a:solidFill>
                <a:schemeClr val="accent5"/>
              </a:solidFill>
              <a:latin typeface="Assistant"/>
              <a:ea typeface="Assistant"/>
              <a:cs typeface="Assistant"/>
              <a:sym typeface="Assistan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sp>
        <p:nvSpPr>
          <p:cNvPr id="1103" name="Google Shape;1103;p93"/>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LET’S SEE SOME PSEUDOCODE</a:t>
            </a:r>
            <a:endParaRPr sz="3600">
              <a:solidFill>
                <a:schemeClr val="accent5"/>
              </a:solidFill>
              <a:latin typeface="Lato Light"/>
              <a:ea typeface="Lato Light"/>
              <a:cs typeface="Lato Light"/>
              <a:sym typeface="Lato Light"/>
            </a:endParaRPr>
          </a:p>
        </p:txBody>
      </p:sp>
      <p:sp>
        <p:nvSpPr>
          <p:cNvPr id="1116" name="Google Shape;1116;p93"/>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34</a:t>
            </a:fld>
            <a:endParaRPr/>
          </a:p>
        </p:txBody>
      </p:sp>
      <p:sp>
        <p:nvSpPr>
          <p:cNvPr id="1104" name="Google Shape;1104;p93"/>
          <p:cNvSpPr txBox="1"/>
          <p:nvPr/>
        </p:nvSpPr>
        <p:spPr>
          <a:xfrm>
            <a:off x="311700" y="1061250"/>
            <a:ext cx="8596500" cy="3679200"/>
          </a:xfrm>
          <a:prstGeom prst="rect">
            <a:avLst/>
          </a:prstGeom>
          <a:noFill/>
          <a:ln>
            <a:noFill/>
          </a:ln>
        </p:spPr>
        <p:txBody>
          <a:bodyPr spcFirstLastPara="1" wrap="square" lIns="91425" tIns="91425" rIns="91425" bIns="91425" anchor="t" anchorCtr="0">
            <a:noAutofit/>
          </a:bodyPr>
          <a:lstStyle/>
          <a:p>
            <a:pPr marL="0" marR="163550" lvl="0" indent="0" algn="l" rtl="0">
              <a:spcBef>
                <a:spcPts val="0"/>
              </a:spcBef>
              <a:spcAft>
                <a:spcPts val="0"/>
              </a:spcAft>
              <a:buNone/>
            </a:pPr>
            <a:r>
              <a:rPr lang="en" sz="2200" b="1" u="sng">
                <a:latin typeface="Inconsolata"/>
                <a:ea typeface="Inconsolata"/>
                <a:cs typeface="Inconsolata"/>
                <a:sym typeface="Inconsolata"/>
              </a:rPr>
              <a:t>MULTIPLY</a:t>
            </a:r>
            <a:r>
              <a:rPr lang="en" sz="2200">
                <a:latin typeface="Inconsolata"/>
                <a:ea typeface="Inconsolata"/>
                <a:cs typeface="Inconsolata"/>
                <a:sym typeface="Inconsolata"/>
              </a:rPr>
              <a:t>( x, y ):</a:t>
            </a:r>
            <a:endParaRPr sz="2200">
              <a:latin typeface="Inconsolata"/>
              <a:ea typeface="Inconsolata"/>
              <a:cs typeface="Inconsolata"/>
              <a:sym typeface="Inconsolata"/>
            </a:endParaRPr>
          </a:p>
          <a:p>
            <a:pPr marL="0" marR="163550" lvl="0" indent="0" algn="l" rtl="0">
              <a:spcBef>
                <a:spcPts val="0"/>
              </a:spcBef>
              <a:spcAft>
                <a:spcPts val="0"/>
              </a:spcAft>
              <a:buNone/>
            </a:pPr>
            <a:r>
              <a:rPr lang="en" sz="2200">
                <a:latin typeface="Inconsolata"/>
                <a:ea typeface="Inconsolata"/>
                <a:cs typeface="Inconsolata"/>
                <a:sym typeface="Inconsolata"/>
              </a:rPr>
              <a:t>	if (n = 1):</a:t>
            </a:r>
            <a:endParaRPr sz="2200">
              <a:latin typeface="Inconsolata"/>
              <a:ea typeface="Inconsolata"/>
              <a:cs typeface="Inconsolata"/>
              <a:sym typeface="Inconsolata"/>
            </a:endParaRPr>
          </a:p>
          <a:p>
            <a:pPr marL="0" marR="163550" lvl="0" indent="0" algn="l" rtl="0">
              <a:spcBef>
                <a:spcPts val="0"/>
              </a:spcBef>
              <a:spcAft>
                <a:spcPts val="0"/>
              </a:spcAft>
              <a:buNone/>
            </a:pPr>
            <a:r>
              <a:rPr lang="en" sz="2200">
                <a:latin typeface="Inconsolata"/>
                <a:ea typeface="Inconsolata"/>
                <a:cs typeface="Inconsolata"/>
                <a:sym typeface="Inconsolata"/>
              </a:rPr>
              <a:t>		return x·y</a:t>
            </a:r>
            <a:endParaRPr sz="2200">
              <a:latin typeface="Inconsolata"/>
              <a:ea typeface="Inconsolata"/>
              <a:cs typeface="Inconsolata"/>
              <a:sym typeface="Inconsolata"/>
            </a:endParaRPr>
          </a:p>
          <a:p>
            <a:pPr marL="0" marR="163550" lvl="0" indent="0" algn="l" rtl="0">
              <a:spcBef>
                <a:spcPts val="1000"/>
              </a:spcBef>
              <a:spcAft>
                <a:spcPts val="0"/>
              </a:spcAft>
              <a:buNone/>
            </a:pPr>
            <a:r>
              <a:rPr lang="en" sz="2200">
                <a:latin typeface="Inconsolata"/>
                <a:ea typeface="Inconsolata"/>
                <a:cs typeface="Inconsolata"/>
                <a:sym typeface="Inconsolata"/>
              </a:rPr>
              <a:t>	write x as </a:t>
            </a:r>
            <a:r>
              <a:rPr lang="en" sz="2200" b="1">
                <a:solidFill>
                  <a:srgbClr val="CC0000"/>
                </a:solidFill>
                <a:latin typeface="Inconsolata"/>
                <a:ea typeface="Inconsolata"/>
                <a:cs typeface="Inconsolata"/>
                <a:sym typeface="Inconsolata"/>
              </a:rPr>
              <a:t>a</a:t>
            </a:r>
            <a:r>
              <a:rPr lang="en" sz="2200">
                <a:solidFill>
                  <a:schemeClr val="dk1"/>
                </a:solidFill>
                <a:latin typeface="Inconsolata"/>
                <a:ea typeface="Inconsolata"/>
                <a:cs typeface="Inconsolata"/>
                <a:sym typeface="Inconsolata"/>
              </a:rPr>
              <a:t>·</a:t>
            </a:r>
            <a:r>
              <a:rPr lang="en" sz="2200">
                <a:latin typeface="Inconsolata"/>
                <a:ea typeface="Inconsolata"/>
                <a:cs typeface="Inconsolata"/>
                <a:sym typeface="Inconsolata"/>
              </a:rPr>
              <a:t>10</a:t>
            </a:r>
            <a:r>
              <a:rPr lang="en" sz="2200" baseline="30000">
                <a:latin typeface="Inconsolata"/>
                <a:ea typeface="Inconsolata"/>
                <a:cs typeface="Inconsolata"/>
                <a:sym typeface="Inconsolata"/>
              </a:rPr>
              <a:t>n/2</a:t>
            </a:r>
            <a:r>
              <a:rPr lang="en" sz="2200">
                <a:latin typeface="Inconsolata"/>
                <a:ea typeface="Inconsolata"/>
                <a:cs typeface="Inconsolata"/>
                <a:sym typeface="Inconsolata"/>
              </a:rPr>
              <a:t> +</a:t>
            </a:r>
            <a:r>
              <a:rPr lang="en" sz="2200">
                <a:solidFill>
                  <a:srgbClr val="999999"/>
                </a:solidFill>
                <a:latin typeface="Inconsolata"/>
                <a:ea typeface="Inconsolata"/>
                <a:cs typeface="Inconsolata"/>
                <a:sym typeface="Inconsolata"/>
              </a:rPr>
              <a:t> </a:t>
            </a:r>
            <a:r>
              <a:rPr lang="en" sz="2200" b="1">
                <a:solidFill>
                  <a:srgbClr val="F1C232"/>
                </a:solidFill>
                <a:latin typeface="Inconsolata"/>
                <a:ea typeface="Inconsolata"/>
                <a:cs typeface="Inconsolata"/>
                <a:sym typeface="Inconsolata"/>
              </a:rPr>
              <a:t>b</a:t>
            </a:r>
            <a:endParaRPr sz="2200" b="1">
              <a:solidFill>
                <a:srgbClr val="F1C232"/>
              </a:solidFill>
              <a:latin typeface="Inconsolata"/>
              <a:ea typeface="Inconsolata"/>
              <a:cs typeface="Inconsolata"/>
              <a:sym typeface="Inconsolata"/>
            </a:endParaRPr>
          </a:p>
          <a:p>
            <a:pPr marL="0" marR="163550" lvl="0" indent="0" algn="l" rtl="0">
              <a:spcBef>
                <a:spcPts val="0"/>
              </a:spcBef>
              <a:spcAft>
                <a:spcPts val="0"/>
              </a:spcAft>
              <a:buNone/>
            </a:pPr>
            <a:r>
              <a:rPr lang="en" sz="2200" b="1">
                <a:solidFill>
                  <a:srgbClr val="F1C232"/>
                </a:solidFill>
                <a:latin typeface="Inconsolata"/>
                <a:ea typeface="Inconsolata"/>
                <a:cs typeface="Inconsolata"/>
                <a:sym typeface="Inconsolata"/>
              </a:rPr>
              <a:t>	</a:t>
            </a:r>
            <a:r>
              <a:rPr lang="en" sz="2200">
                <a:solidFill>
                  <a:schemeClr val="dk1"/>
                </a:solidFill>
                <a:latin typeface="Inconsolata"/>
                <a:ea typeface="Inconsolata"/>
                <a:cs typeface="Inconsolata"/>
                <a:sym typeface="Inconsolata"/>
              </a:rPr>
              <a:t>write y as </a:t>
            </a:r>
            <a:r>
              <a:rPr lang="en" sz="2200" b="1">
                <a:solidFill>
                  <a:srgbClr val="6AA84F"/>
                </a:solidFill>
                <a:latin typeface="Inconsolata"/>
                <a:ea typeface="Inconsolata"/>
                <a:cs typeface="Inconsolata"/>
                <a:sym typeface="Inconsolata"/>
              </a:rPr>
              <a:t>c</a:t>
            </a:r>
            <a:r>
              <a:rPr lang="en" sz="2200">
                <a:solidFill>
                  <a:schemeClr val="dk1"/>
                </a:solidFill>
                <a:latin typeface="Inconsolata"/>
                <a:ea typeface="Inconsolata"/>
                <a:cs typeface="Inconsolata"/>
                <a:sym typeface="Inconsolata"/>
              </a:rPr>
              <a:t>·10</a:t>
            </a:r>
            <a:r>
              <a:rPr lang="en" sz="2200" baseline="30000">
                <a:solidFill>
                  <a:schemeClr val="dk1"/>
                </a:solidFill>
                <a:latin typeface="Inconsolata"/>
                <a:ea typeface="Inconsolata"/>
                <a:cs typeface="Inconsolata"/>
                <a:sym typeface="Inconsolata"/>
              </a:rPr>
              <a:t>n/2</a:t>
            </a:r>
            <a:r>
              <a:rPr lang="en" sz="2200">
                <a:solidFill>
                  <a:schemeClr val="dk1"/>
                </a:solidFill>
                <a:latin typeface="Inconsolata"/>
                <a:ea typeface="Inconsolata"/>
                <a:cs typeface="Inconsolata"/>
                <a:sym typeface="Inconsolata"/>
              </a:rPr>
              <a:t> +</a:t>
            </a:r>
            <a:r>
              <a:rPr lang="en" sz="2200">
                <a:solidFill>
                  <a:srgbClr val="999999"/>
                </a:solidFill>
                <a:latin typeface="Inconsolata"/>
                <a:ea typeface="Inconsolata"/>
                <a:cs typeface="Inconsolata"/>
                <a:sym typeface="Inconsolata"/>
              </a:rPr>
              <a:t> </a:t>
            </a:r>
            <a:r>
              <a:rPr lang="en" sz="2200" b="1">
                <a:solidFill>
                  <a:srgbClr val="3D85C6"/>
                </a:solidFill>
                <a:latin typeface="Inconsolata"/>
                <a:ea typeface="Inconsolata"/>
                <a:cs typeface="Inconsolata"/>
                <a:sym typeface="Inconsolata"/>
              </a:rPr>
              <a:t>d</a:t>
            </a:r>
            <a:endParaRPr sz="2200" b="1">
              <a:solidFill>
                <a:srgbClr val="F1C232"/>
              </a:solidFill>
              <a:latin typeface="Inconsolata"/>
              <a:ea typeface="Inconsolata"/>
              <a:cs typeface="Inconsolata"/>
              <a:sym typeface="Inconsolata"/>
            </a:endParaRPr>
          </a:p>
          <a:p>
            <a:pPr marL="0" marR="163550" lvl="0" indent="0" algn="l" rtl="0">
              <a:spcBef>
                <a:spcPts val="1000"/>
              </a:spcBef>
              <a:spcAft>
                <a:spcPts val="0"/>
              </a:spcAft>
              <a:buNone/>
            </a:pPr>
            <a:r>
              <a:rPr lang="en" sz="2200" b="1">
                <a:solidFill>
                  <a:srgbClr val="F1C232"/>
                </a:solidFill>
                <a:latin typeface="Inconsolata"/>
                <a:ea typeface="Inconsolata"/>
                <a:cs typeface="Inconsolata"/>
                <a:sym typeface="Inconsolata"/>
              </a:rPr>
              <a:t>	</a:t>
            </a:r>
            <a:r>
              <a:rPr lang="en" sz="2200">
                <a:solidFill>
                  <a:schemeClr val="dk1"/>
                </a:solidFill>
                <a:latin typeface="Inconsolata"/>
                <a:ea typeface="Inconsolata"/>
                <a:cs typeface="Inconsolata"/>
                <a:sym typeface="Inconsolata"/>
              </a:rPr>
              <a:t>ac</a:t>
            </a:r>
            <a:r>
              <a:rPr lang="en" sz="2200" b="1">
                <a:solidFill>
                  <a:schemeClr val="dk1"/>
                </a:solidFill>
                <a:latin typeface="Inconsolata"/>
                <a:ea typeface="Inconsolata"/>
                <a:cs typeface="Inconsolata"/>
                <a:sym typeface="Inconsolata"/>
              </a:rPr>
              <a:t> </a:t>
            </a:r>
            <a:r>
              <a:rPr lang="en" sz="2200">
                <a:solidFill>
                  <a:schemeClr val="dk1"/>
                </a:solidFill>
                <a:latin typeface="Inconsolata"/>
                <a:ea typeface="Inconsolata"/>
                <a:cs typeface="Inconsolata"/>
                <a:sym typeface="Inconsolata"/>
              </a:rPr>
              <a:t>= </a:t>
            </a:r>
            <a:r>
              <a:rPr lang="en" sz="2200" b="1">
                <a:solidFill>
                  <a:schemeClr val="dk1"/>
                </a:solidFill>
                <a:latin typeface="Inconsolata"/>
                <a:ea typeface="Inconsolata"/>
                <a:cs typeface="Inconsolata"/>
                <a:sym typeface="Inconsolata"/>
              </a:rPr>
              <a:t>MULTIPLY</a:t>
            </a:r>
            <a:r>
              <a:rPr lang="en" sz="2200">
                <a:solidFill>
                  <a:schemeClr val="dk1"/>
                </a:solidFill>
                <a:latin typeface="Inconsolata"/>
                <a:ea typeface="Inconsolata"/>
                <a:cs typeface="Inconsolata"/>
                <a:sym typeface="Inconsolata"/>
              </a:rPr>
              <a:t>(</a:t>
            </a:r>
            <a:r>
              <a:rPr lang="en" sz="2200" b="1">
                <a:solidFill>
                  <a:srgbClr val="CC0000"/>
                </a:solidFill>
                <a:latin typeface="Inconsolata"/>
                <a:ea typeface="Inconsolata"/>
                <a:cs typeface="Inconsolata"/>
                <a:sym typeface="Inconsolata"/>
              </a:rPr>
              <a:t>a</a:t>
            </a:r>
            <a:r>
              <a:rPr lang="en" sz="2200">
                <a:solidFill>
                  <a:schemeClr val="dk1"/>
                </a:solidFill>
                <a:latin typeface="Inconsolata"/>
                <a:ea typeface="Inconsolata"/>
                <a:cs typeface="Inconsolata"/>
                <a:sym typeface="Inconsolata"/>
              </a:rPr>
              <a:t>,</a:t>
            </a:r>
            <a:r>
              <a:rPr lang="en" sz="2200" b="1">
                <a:solidFill>
                  <a:srgbClr val="6AA84F"/>
                </a:solidFill>
                <a:latin typeface="Inconsolata"/>
                <a:ea typeface="Inconsolata"/>
                <a:cs typeface="Inconsolata"/>
                <a:sym typeface="Inconsolata"/>
              </a:rPr>
              <a:t>c</a:t>
            </a:r>
            <a:r>
              <a:rPr lang="en" sz="2200">
                <a:solidFill>
                  <a:schemeClr val="dk1"/>
                </a:solidFill>
                <a:latin typeface="Inconsolata"/>
                <a:ea typeface="Inconsolata"/>
                <a:cs typeface="Inconsolata"/>
                <a:sym typeface="Inconsolata"/>
              </a:rPr>
              <a:t>)</a:t>
            </a:r>
            <a:endParaRPr sz="2200">
              <a:solidFill>
                <a:schemeClr val="dk1"/>
              </a:solidFill>
              <a:latin typeface="Inconsolata"/>
              <a:ea typeface="Inconsolata"/>
              <a:cs typeface="Inconsolata"/>
              <a:sym typeface="Inconsolata"/>
            </a:endParaRPr>
          </a:p>
          <a:p>
            <a:pPr marL="0" marR="163550" lvl="0" indent="457200" algn="l" rtl="0">
              <a:spcBef>
                <a:spcPts val="0"/>
              </a:spcBef>
              <a:spcAft>
                <a:spcPts val="0"/>
              </a:spcAft>
              <a:buNone/>
            </a:pPr>
            <a:r>
              <a:rPr lang="en" sz="2200">
                <a:solidFill>
                  <a:schemeClr val="dk1"/>
                </a:solidFill>
                <a:latin typeface="Inconsolata"/>
                <a:ea typeface="Inconsolata"/>
                <a:cs typeface="Inconsolata"/>
                <a:sym typeface="Inconsolata"/>
              </a:rPr>
              <a:t>ad</a:t>
            </a:r>
            <a:r>
              <a:rPr lang="en" sz="2200" b="1">
                <a:solidFill>
                  <a:schemeClr val="dk1"/>
                </a:solidFill>
                <a:latin typeface="Inconsolata"/>
                <a:ea typeface="Inconsolata"/>
                <a:cs typeface="Inconsolata"/>
                <a:sym typeface="Inconsolata"/>
              </a:rPr>
              <a:t> </a:t>
            </a:r>
            <a:r>
              <a:rPr lang="en" sz="2200">
                <a:solidFill>
                  <a:schemeClr val="dk1"/>
                </a:solidFill>
                <a:latin typeface="Inconsolata"/>
                <a:ea typeface="Inconsolata"/>
                <a:cs typeface="Inconsolata"/>
                <a:sym typeface="Inconsolata"/>
              </a:rPr>
              <a:t>= </a:t>
            </a:r>
            <a:r>
              <a:rPr lang="en" sz="2200" b="1">
                <a:solidFill>
                  <a:schemeClr val="dk1"/>
                </a:solidFill>
                <a:latin typeface="Inconsolata"/>
                <a:ea typeface="Inconsolata"/>
                <a:cs typeface="Inconsolata"/>
                <a:sym typeface="Inconsolata"/>
              </a:rPr>
              <a:t>MULTIPLY</a:t>
            </a:r>
            <a:r>
              <a:rPr lang="en" sz="2200">
                <a:solidFill>
                  <a:schemeClr val="dk1"/>
                </a:solidFill>
                <a:latin typeface="Inconsolata"/>
                <a:ea typeface="Inconsolata"/>
                <a:cs typeface="Inconsolata"/>
                <a:sym typeface="Inconsolata"/>
              </a:rPr>
              <a:t>(</a:t>
            </a:r>
            <a:r>
              <a:rPr lang="en" sz="2200" b="1">
                <a:solidFill>
                  <a:srgbClr val="CC0000"/>
                </a:solidFill>
                <a:latin typeface="Inconsolata"/>
                <a:ea typeface="Inconsolata"/>
                <a:cs typeface="Inconsolata"/>
                <a:sym typeface="Inconsolata"/>
              </a:rPr>
              <a:t>a</a:t>
            </a:r>
            <a:r>
              <a:rPr lang="en" sz="2200">
                <a:solidFill>
                  <a:schemeClr val="dk1"/>
                </a:solidFill>
                <a:latin typeface="Inconsolata"/>
                <a:ea typeface="Inconsolata"/>
                <a:cs typeface="Inconsolata"/>
                <a:sym typeface="Inconsolata"/>
              </a:rPr>
              <a:t>,</a:t>
            </a:r>
            <a:r>
              <a:rPr lang="en" sz="2200" b="1">
                <a:solidFill>
                  <a:srgbClr val="3D85C6"/>
                </a:solidFill>
                <a:latin typeface="Inconsolata"/>
                <a:ea typeface="Inconsolata"/>
                <a:cs typeface="Inconsolata"/>
                <a:sym typeface="Inconsolata"/>
              </a:rPr>
              <a:t>d</a:t>
            </a:r>
            <a:r>
              <a:rPr lang="en" sz="2200">
                <a:solidFill>
                  <a:schemeClr val="dk1"/>
                </a:solidFill>
                <a:latin typeface="Inconsolata"/>
                <a:ea typeface="Inconsolata"/>
                <a:cs typeface="Inconsolata"/>
                <a:sym typeface="Inconsolata"/>
              </a:rPr>
              <a:t>)</a:t>
            </a:r>
            <a:endParaRPr sz="2200">
              <a:solidFill>
                <a:schemeClr val="dk1"/>
              </a:solidFill>
              <a:latin typeface="Inconsolata"/>
              <a:ea typeface="Inconsolata"/>
              <a:cs typeface="Inconsolata"/>
              <a:sym typeface="Inconsolata"/>
            </a:endParaRPr>
          </a:p>
          <a:p>
            <a:pPr marL="0" marR="163550" lvl="0" indent="457200" algn="l" rtl="0">
              <a:spcBef>
                <a:spcPts val="0"/>
              </a:spcBef>
              <a:spcAft>
                <a:spcPts val="0"/>
              </a:spcAft>
              <a:buClr>
                <a:schemeClr val="dk1"/>
              </a:buClr>
              <a:buSzPts val="1100"/>
              <a:buFont typeface="Arial"/>
              <a:buNone/>
            </a:pPr>
            <a:r>
              <a:rPr lang="en" sz="2200">
                <a:solidFill>
                  <a:schemeClr val="dk1"/>
                </a:solidFill>
                <a:latin typeface="Inconsolata"/>
                <a:ea typeface="Inconsolata"/>
                <a:cs typeface="Inconsolata"/>
                <a:sym typeface="Inconsolata"/>
              </a:rPr>
              <a:t>bc</a:t>
            </a:r>
            <a:r>
              <a:rPr lang="en" sz="2200" b="1">
                <a:solidFill>
                  <a:schemeClr val="dk1"/>
                </a:solidFill>
                <a:latin typeface="Inconsolata"/>
                <a:ea typeface="Inconsolata"/>
                <a:cs typeface="Inconsolata"/>
                <a:sym typeface="Inconsolata"/>
              </a:rPr>
              <a:t> </a:t>
            </a:r>
            <a:r>
              <a:rPr lang="en" sz="2200">
                <a:solidFill>
                  <a:schemeClr val="dk1"/>
                </a:solidFill>
                <a:latin typeface="Inconsolata"/>
                <a:ea typeface="Inconsolata"/>
                <a:cs typeface="Inconsolata"/>
                <a:sym typeface="Inconsolata"/>
              </a:rPr>
              <a:t>= </a:t>
            </a:r>
            <a:r>
              <a:rPr lang="en" sz="2200" b="1">
                <a:solidFill>
                  <a:schemeClr val="dk1"/>
                </a:solidFill>
                <a:latin typeface="Inconsolata"/>
                <a:ea typeface="Inconsolata"/>
                <a:cs typeface="Inconsolata"/>
                <a:sym typeface="Inconsolata"/>
              </a:rPr>
              <a:t>MULTIPLY</a:t>
            </a:r>
            <a:r>
              <a:rPr lang="en" sz="2200">
                <a:solidFill>
                  <a:schemeClr val="dk1"/>
                </a:solidFill>
                <a:latin typeface="Inconsolata"/>
                <a:ea typeface="Inconsolata"/>
                <a:cs typeface="Inconsolata"/>
                <a:sym typeface="Inconsolata"/>
              </a:rPr>
              <a:t>(</a:t>
            </a:r>
            <a:r>
              <a:rPr lang="en" sz="2200" b="1">
                <a:solidFill>
                  <a:srgbClr val="F1C232"/>
                </a:solidFill>
                <a:latin typeface="Inconsolata"/>
                <a:ea typeface="Inconsolata"/>
                <a:cs typeface="Inconsolata"/>
                <a:sym typeface="Inconsolata"/>
              </a:rPr>
              <a:t>b</a:t>
            </a:r>
            <a:r>
              <a:rPr lang="en" sz="2200">
                <a:solidFill>
                  <a:schemeClr val="dk1"/>
                </a:solidFill>
                <a:latin typeface="Inconsolata"/>
                <a:ea typeface="Inconsolata"/>
                <a:cs typeface="Inconsolata"/>
                <a:sym typeface="Inconsolata"/>
              </a:rPr>
              <a:t>,</a:t>
            </a:r>
            <a:r>
              <a:rPr lang="en" sz="2200" b="1">
                <a:solidFill>
                  <a:srgbClr val="6AA84F"/>
                </a:solidFill>
                <a:latin typeface="Inconsolata"/>
                <a:ea typeface="Inconsolata"/>
                <a:cs typeface="Inconsolata"/>
                <a:sym typeface="Inconsolata"/>
              </a:rPr>
              <a:t>c</a:t>
            </a:r>
            <a:r>
              <a:rPr lang="en" sz="2200">
                <a:solidFill>
                  <a:schemeClr val="dk1"/>
                </a:solidFill>
                <a:latin typeface="Inconsolata"/>
                <a:ea typeface="Inconsolata"/>
                <a:cs typeface="Inconsolata"/>
                <a:sym typeface="Inconsolata"/>
              </a:rPr>
              <a:t>)</a:t>
            </a:r>
            <a:endParaRPr sz="2200">
              <a:solidFill>
                <a:schemeClr val="dk1"/>
              </a:solidFill>
              <a:latin typeface="Inconsolata"/>
              <a:ea typeface="Inconsolata"/>
              <a:cs typeface="Inconsolata"/>
              <a:sym typeface="Inconsolata"/>
            </a:endParaRPr>
          </a:p>
          <a:p>
            <a:pPr marL="0" marR="163550" lvl="0" indent="457200" algn="l" rtl="0">
              <a:spcBef>
                <a:spcPts val="0"/>
              </a:spcBef>
              <a:spcAft>
                <a:spcPts val="0"/>
              </a:spcAft>
              <a:buNone/>
            </a:pPr>
            <a:r>
              <a:rPr lang="en" sz="2200">
                <a:solidFill>
                  <a:schemeClr val="dk1"/>
                </a:solidFill>
                <a:latin typeface="Inconsolata"/>
                <a:ea typeface="Inconsolata"/>
                <a:cs typeface="Inconsolata"/>
                <a:sym typeface="Inconsolata"/>
              </a:rPr>
              <a:t>bd</a:t>
            </a:r>
            <a:r>
              <a:rPr lang="en" sz="2200" b="1">
                <a:solidFill>
                  <a:schemeClr val="dk1"/>
                </a:solidFill>
                <a:latin typeface="Inconsolata"/>
                <a:ea typeface="Inconsolata"/>
                <a:cs typeface="Inconsolata"/>
                <a:sym typeface="Inconsolata"/>
              </a:rPr>
              <a:t> </a:t>
            </a:r>
            <a:r>
              <a:rPr lang="en" sz="2200">
                <a:solidFill>
                  <a:schemeClr val="dk1"/>
                </a:solidFill>
                <a:latin typeface="Inconsolata"/>
                <a:ea typeface="Inconsolata"/>
                <a:cs typeface="Inconsolata"/>
                <a:sym typeface="Inconsolata"/>
              </a:rPr>
              <a:t>= </a:t>
            </a:r>
            <a:r>
              <a:rPr lang="en" sz="2200" b="1">
                <a:solidFill>
                  <a:schemeClr val="dk1"/>
                </a:solidFill>
                <a:latin typeface="Inconsolata"/>
                <a:ea typeface="Inconsolata"/>
                <a:cs typeface="Inconsolata"/>
                <a:sym typeface="Inconsolata"/>
              </a:rPr>
              <a:t>MULTIPLY</a:t>
            </a:r>
            <a:r>
              <a:rPr lang="en" sz="2200">
                <a:solidFill>
                  <a:schemeClr val="dk1"/>
                </a:solidFill>
                <a:latin typeface="Inconsolata"/>
                <a:ea typeface="Inconsolata"/>
                <a:cs typeface="Inconsolata"/>
                <a:sym typeface="Inconsolata"/>
              </a:rPr>
              <a:t>(</a:t>
            </a:r>
            <a:r>
              <a:rPr lang="en" sz="2200" b="1">
                <a:solidFill>
                  <a:srgbClr val="F1C232"/>
                </a:solidFill>
                <a:latin typeface="Inconsolata"/>
                <a:ea typeface="Inconsolata"/>
                <a:cs typeface="Inconsolata"/>
                <a:sym typeface="Inconsolata"/>
              </a:rPr>
              <a:t>b</a:t>
            </a:r>
            <a:r>
              <a:rPr lang="en" sz="2200">
                <a:solidFill>
                  <a:schemeClr val="dk1"/>
                </a:solidFill>
                <a:latin typeface="Inconsolata"/>
                <a:ea typeface="Inconsolata"/>
                <a:cs typeface="Inconsolata"/>
                <a:sym typeface="Inconsolata"/>
              </a:rPr>
              <a:t>,</a:t>
            </a:r>
            <a:r>
              <a:rPr lang="en" sz="2200" b="1">
                <a:solidFill>
                  <a:srgbClr val="3D85C6"/>
                </a:solidFill>
                <a:latin typeface="Inconsolata"/>
                <a:ea typeface="Inconsolata"/>
                <a:cs typeface="Inconsolata"/>
                <a:sym typeface="Inconsolata"/>
              </a:rPr>
              <a:t>d</a:t>
            </a:r>
            <a:r>
              <a:rPr lang="en" sz="2200">
                <a:solidFill>
                  <a:schemeClr val="dk1"/>
                </a:solidFill>
                <a:latin typeface="Inconsolata"/>
                <a:ea typeface="Inconsolata"/>
                <a:cs typeface="Inconsolata"/>
                <a:sym typeface="Inconsolata"/>
              </a:rPr>
              <a:t>)</a:t>
            </a:r>
            <a:endParaRPr sz="2200">
              <a:solidFill>
                <a:schemeClr val="dk1"/>
              </a:solidFill>
              <a:latin typeface="Inconsolata"/>
              <a:ea typeface="Inconsolata"/>
              <a:cs typeface="Inconsolata"/>
              <a:sym typeface="Inconsolata"/>
            </a:endParaRPr>
          </a:p>
          <a:p>
            <a:pPr marL="0" marR="163550" lvl="0" indent="0" algn="l" rtl="0">
              <a:spcBef>
                <a:spcPts val="0"/>
              </a:spcBef>
              <a:spcAft>
                <a:spcPts val="0"/>
              </a:spcAft>
              <a:buNone/>
            </a:pPr>
            <a:endParaRPr sz="2200" b="1">
              <a:latin typeface="Inconsolata"/>
              <a:ea typeface="Inconsolata"/>
              <a:cs typeface="Inconsolata"/>
              <a:sym typeface="Inconsolata"/>
            </a:endParaRPr>
          </a:p>
        </p:txBody>
      </p:sp>
      <p:sp>
        <p:nvSpPr>
          <p:cNvPr id="1105" name="Google Shape;1105;p93"/>
          <p:cNvSpPr txBox="1"/>
          <p:nvPr/>
        </p:nvSpPr>
        <p:spPr>
          <a:xfrm>
            <a:off x="6269850" y="1213650"/>
            <a:ext cx="2562300" cy="123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i="1">
                <a:solidFill>
                  <a:srgbClr val="CC0000"/>
                </a:solidFill>
                <a:latin typeface="Assistant"/>
                <a:ea typeface="Assistant"/>
                <a:cs typeface="Assistant"/>
                <a:sym typeface="Assistant"/>
              </a:rPr>
              <a:t>Note</a:t>
            </a:r>
            <a:r>
              <a:rPr lang="en" sz="1800" i="1">
                <a:solidFill>
                  <a:srgbClr val="CC0000"/>
                </a:solidFill>
                <a:latin typeface="Assistant ExtraLight"/>
                <a:ea typeface="Assistant ExtraLight"/>
                <a:cs typeface="Assistant ExtraLight"/>
                <a:sym typeface="Assistant ExtraLight"/>
              </a:rPr>
              <a:t>:  we’re making a big assumption that n is a power of 2 just to make the pseudocode simpler</a:t>
            </a:r>
            <a:endParaRPr/>
          </a:p>
        </p:txBody>
      </p:sp>
      <p:sp>
        <p:nvSpPr>
          <p:cNvPr id="1106" name="Google Shape;1106;p93"/>
          <p:cNvSpPr/>
          <p:nvPr/>
        </p:nvSpPr>
        <p:spPr>
          <a:xfrm>
            <a:off x="3112500" y="1523825"/>
            <a:ext cx="2755800" cy="5511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b="1">
                <a:solidFill>
                  <a:schemeClr val="accent5"/>
                </a:solidFill>
                <a:latin typeface="Assistant"/>
                <a:ea typeface="Assistant"/>
                <a:cs typeface="Assistant"/>
                <a:sym typeface="Assistant"/>
              </a:rPr>
              <a:t>Base case</a:t>
            </a:r>
            <a:r>
              <a:rPr lang="en" sz="1200">
                <a:solidFill>
                  <a:schemeClr val="accent5"/>
                </a:solidFill>
                <a:latin typeface="Assistant"/>
                <a:ea typeface="Assistant"/>
                <a:cs typeface="Assistant"/>
                <a:sym typeface="Assistant"/>
              </a:rPr>
              <a:t>: we can just reference some memorized 1-digit multiplication tables</a:t>
            </a:r>
            <a:endParaRPr sz="1200">
              <a:solidFill>
                <a:schemeClr val="accent5"/>
              </a:solidFill>
              <a:latin typeface="Assistant"/>
              <a:ea typeface="Assistant"/>
              <a:cs typeface="Assistant"/>
              <a:sym typeface="Assistant"/>
            </a:endParaRPr>
          </a:p>
        </p:txBody>
      </p:sp>
      <p:cxnSp>
        <p:nvCxnSpPr>
          <p:cNvPr id="1107" name="Google Shape;1107;p93"/>
          <p:cNvCxnSpPr>
            <a:stCxn id="1106" idx="1"/>
          </p:cNvCxnSpPr>
          <p:nvPr/>
        </p:nvCxnSpPr>
        <p:spPr>
          <a:xfrm flipH="1">
            <a:off x="2787300" y="1799375"/>
            <a:ext cx="325200" cy="94800"/>
          </a:xfrm>
          <a:prstGeom prst="straightConnector1">
            <a:avLst/>
          </a:prstGeom>
          <a:noFill/>
          <a:ln w="9525" cap="flat" cmpd="sng">
            <a:solidFill>
              <a:schemeClr val="accent5"/>
            </a:solidFill>
            <a:prstDash val="solid"/>
            <a:round/>
            <a:headEnd type="none" w="med" len="med"/>
            <a:tailEnd type="triangle" w="med" len="med"/>
          </a:ln>
        </p:spPr>
      </p:cxnSp>
      <p:sp>
        <p:nvSpPr>
          <p:cNvPr id="1108" name="Google Shape;1108;p93"/>
          <p:cNvSpPr/>
          <p:nvPr/>
        </p:nvSpPr>
        <p:spPr>
          <a:xfrm>
            <a:off x="2771875" y="1105775"/>
            <a:ext cx="1763100" cy="2433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x &amp; y are n-digit numbers</a:t>
            </a:r>
            <a:endParaRPr sz="1200">
              <a:solidFill>
                <a:schemeClr val="accent5"/>
              </a:solidFill>
              <a:latin typeface="Assistant"/>
              <a:ea typeface="Assistant"/>
              <a:cs typeface="Assistant"/>
              <a:sym typeface="Assistant"/>
            </a:endParaRPr>
          </a:p>
        </p:txBody>
      </p:sp>
      <p:sp>
        <p:nvSpPr>
          <p:cNvPr id="1109" name="Google Shape;1109;p93"/>
          <p:cNvSpPr/>
          <p:nvPr/>
        </p:nvSpPr>
        <p:spPr>
          <a:xfrm>
            <a:off x="4054925" y="2423100"/>
            <a:ext cx="1546200" cy="4368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a, b, c, &amp; d  are </a:t>
            </a:r>
            <a:br>
              <a:rPr lang="en" sz="1200">
                <a:solidFill>
                  <a:schemeClr val="accent5"/>
                </a:solidFill>
                <a:latin typeface="Assistant"/>
                <a:ea typeface="Assistant"/>
                <a:cs typeface="Assistant"/>
                <a:sym typeface="Assistant"/>
              </a:rPr>
            </a:br>
            <a:r>
              <a:rPr lang="en" sz="1200">
                <a:solidFill>
                  <a:schemeClr val="accent5"/>
                </a:solidFill>
                <a:latin typeface="Assistant"/>
                <a:ea typeface="Assistant"/>
                <a:cs typeface="Assistant"/>
                <a:sym typeface="Assistant"/>
              </a:rPr>
              <a:t>(n/2)-digit numbers</a:t>
            </a:r>
            <a:endParaRPr sz="1200">
              <a:solidFill>
                <a:schemeClr val="accent5"/>
              </a:solidFill>
              <a:latin typeface="Assistant"/>
              <a:ea typeface="Assistant"/>
              <a:cs typeface="Assistant"/>
              <a:sym typeface="Assistant"/>
            </a:endParaRPr>
          </a:p>
        </p:txBody>
      </p:sp>
      <p:grpSp>
        <p:nvGrpSpPr>
          <p:cNvPr id="1110" name="Google Shape;1110;p93"/>
          <p:cNvGrpSpPr/>
          <p:nvPr/>
        </p:nvGrpSpPr>
        <p:grpSpPr>
          <a:xfrm>
            <a:off x="3419700" y="3288346"/>
            <a:ext cx="2467800" cy="966900"/>
            <a:chOff x="3495900" y="3194075"/>
            <a:chExt cx="2467800" cy="966900"/>
          </a:xfrm>
        </p:grpSpPr>
        <p:sp>
          <p:nvSpPr>
            <p:cNvPr id="1111" name="Google Shape;1111;p93"/>
            <p:cNvSpPr/>
            <p:nvPr/>
          </p:nvSpPr>
          <p:spPr>
            <a:xfrm>
              <a:off x="4417500" y="3383975"/>
              <a:ext cx="1546200" cy="6042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These are </a:t>
              </a:r>
              <a:r>
                <a:rPr lang="en" sz="1200" b="1">
                  <a:solidFill>
                    <a:schemeClr val="accent5"/>
                  </a:solidFill>
                  <a:latin typeface="Assistant"/>
                  <a:ea typeface="Assistant"/>
                  <a:cs typeface="Assistant"/>
                  <a:sym typeface="Assistant"/>
                </a:rPr>
                <a:t>recursive</a:t>
              </a:r>
              <a:r>
                <a:rPr lang="en" sz="1200">
                  <a:solidFill>
                    <a:schemeClr val="accent5"/>
                  </a:solidFill>
                  <a:latin typeface="Assistant"/>
                  <a:ea typeface="Assistant"/>
                  <a:cs typeface="Assistant"/>
                  <a:sym typeface="Assistant"/>
                </a:rPr>
                <a:t> calls that provide subproblem answers</a:t>
              </a:r>
              <a:endParaRPr sz="1200">
                <a:solidFill>
                  <a:schemeClr val="accent5"/>
                </a:solidFill>
                <a:latin typeface="Assistant"/>
                <a:ea typeface="Assistant"/>
                <a:cs typeface="Assistant"/>
                <a:sym typeface="Assistant"/>
              </a:endParaRPr>
            </a:p>
          </p:txBody>
        </p:sp>
        <p:cxnSp>
          <p:nvCxnSpPr>
            <p:cNvPr id="1112" name="Google Shape;1112;p93"/>
            <p:cNvCxnSpPr/>
            <p:nvPr/>
          </p:nvCxnSpPr>
          <p:spPr>
            <a:xfrm rot="10800000">
              <a:off x="3495900" y="3194075"/>
              <a:ext cx="921600" cy="492000"/>
            </a:xfrm>
            <a:prstGeom prst="straightConnector1">
              <a:avLst/>
            </a:prstGeom>
            <a:noFill/>
            <a:ln w="9525" cap="flat" cmpd="sng">
              <a:solidFill>
                <a:schemeClr val="accent5"/>
              </a:solidFill>
              <a:prstDash val="solid"/>
              <a:round/>
              <a:headEnd type="none" w="med" len="med"/>
              <a:tailEnd type="triangle" w="med" len="med"/>
            </a:ln>
          </p:spPr>
        </p:cxnSp>
        <p:cxnSp>
          <p:nvCxnSpPr>
            <p:cNvPr id="1113" name="Google Shape;1113;p93"/>
            <p:cNvCxnSpPr/>
            <p:nvPr/>
          </p:nvCxnSpPr>
          <p:spPr>
            <a:xfrm rot="10800000">
              <a:off x="3524100" y="3510575"/>
              <a:ext cx="893400" cy="175500"/>
            </a:xfrm>
            <a:prstGeom prst="straightConnector1">
              <a:avLst/>
            </a:prstGeom>
            <a:noFill/>
            <a:ln w="9525" cap="flat" cmpd="sng">
              <a:solidFill>
                <a:schemeClr val="accent5"/>
              </a:solidFill>
              <a:prstDash val="solid"/>
              <a:round/>
              <a:headEnd type="none" w="med" len="med"/>
              <a:tailEnd type="triangle" w="med" len="med"/>
            </a:ln>
          </p:spPr>
        </p:cxnSp>
        <p:cxnSp>
          <p:nvCxnSpPr>
            <p:cNvPr id="1114" name="Google Shape;1114;p93"/>
            <p:cNvCxnSpPr/>
            <p:nvPr/>
          </p:nvCxnSpPr>
          <p:spPr>
            <a:xfrm flipH="1">
              <a:off x="3510000" y="3686075"/>
              <a:ext cx="907500" cy="167700"/>
            </a:xfrm>
            <a:prstGeom prst="straightConnector1">
              <a:avLst/>
            </a:prstGeom>
            <a:noFill/>
            <a:ln w="9525" cap="flat" cmpd="sng">
              <a:solidFill>
                <a:schemeClr val="accent5"/>
              </a:solidFill>
              <a:prstDash val="solid"/>
              <a:round/>
              <a:headEnd type="none" w="med" len="med"/>
              <a:tailEnd type="triangle" w="med" len="med"/>
            </a:ln>
          </p:spPr>
        </p:cxnSp>
        <p:cxnSp>
          <p:nvCxnSpPr>
            <p:cNvPr id="1115" name="Google Shape;1115;p93"/>
            <p:cNvCxnSpPr/>
            <p:nvPr/>
          </p:nvCxnSpPr>
          <p:spPr>
            <a:xfrm flipH="1">
              <a:off x="3538800" y="3686075"/>
              <a:ext cx="878700" cy="474900"/>
            </a:xfrm>
            <a:prstGeom prst="straightConnector1">
              <a:avLst/>
            </a:prstGeom>
            <a:noFill/>
            <a:ln w="9525" cap="flat" cmpd="sng">
              <a:solidFill>
                <a:schemeClr val="accent5"/>
              </a:solidFill>
              <a:prstDash val="solid"/>
              <a:round/>
              <a:headEnd type="none" w="med" len="med"/>
              <a:tailEnd type="triangle" w="med" len="med"/>
            </a:ln>
          </p:spPr>
        </p:cxn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94"/>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LET’S SEE SOME PSEUDOCODE</a:t>
            </a:r>
            <a:endParaRPr sz="3600">
              <a:solidFill>
                <a:schemeClr val="accent5"/>
              </a:solidFill>
              <a:latin typeface="Lato Light"/>
              <a:ea typeface="Lato Light"/>
              <a:cs typeface="Lato Light"/>
              <a:sym typeface="Lato Light"/>
            </a:endParaRPr>
          </a:p>
        </p:txBody>
      </p:sp>
      <p:sp>
        <p:nvSpPr>
          <p:cNvPr id="1135" name="Google Shape;1135;p94"/>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35</a:t>
            </a:fld>
            <a:endParaRPr/>
          </a:p>
        </p:txBody>
      </p:sp>
      <p:sp>
        <p:nvSpPr>
          <p:cNvPr id="1122" name="Google Shape;1122;p94"/>
          <p:cNvSpPr txBox="1"/>
          <p:nvPr/>
        </p:nvSpPr>
        <p:spPr>
          <a:xfrm>
            <a:off x="311700" y="1061250"/>
            <a:ext cx="8596500" cy="3679200"/>
          </a:xfrm>
          <a:prstGeom prst="rect">
            <a:avLst/>
          </a:prstGeom>
          <a:noFill/>
          <a:ln>
            <a:noFill/>
          </a:ln>
        </p:spPr>
        <p:txBody>
          <a:bodyPr spcFirstLastPara="1" wrap="square" lIns="91425" tIns="91425" rIns="91425" bIns="91425" anchor="t" anchorCtr="0">
            <a:noAutofit/>
          </a:bodyPr>
          <a:lstStyle/>
          <a:p>
            <a:pPr marL="0" marR="163550" lvl="0" indent="0" algn="l" rtl="0">
              <a:spcBef>
                <a:spcPts val="0"/>
              </a:spcBef>
              <a:spcAft>
                <a:spcPts val="0"/>
              </a:spcAft>
              <a:buNone/>
            </a:pPr>
            <a:r>
              <a:rPr lang="en" sz="2200" b="1" u="sng" dirty="0">
                <a:latin typeface="Inconsolata"/>
                <a:ea typeface="Inconsolata"/>
                <a:cs typeface="Inconsolata"/>
                <a:sym typeface="Inconsolata"/>
              </a:rPr>
              <a:t>MULTIPLY</a:t>
            </a:r>
            <a:r>
              <a:rPr lang="en" sz="2200" dirty="0">
                <a:latin typeface="Inconsolata"/>
                <a:ea typeface="Inconsolata"/>
                <a:cs typeface="Inconsolata"/>
                <a:sym typeface="Inconsolata"/>
              </a:rPr>
              <a:t>( x, y ):</a:t>
            </a:r>
            <a:endParaRPr sz="2200" dirty="0">
              <a:latin typeface="Inconsolata"/>
              <a:ea typeface="Inconsolata"/>
              <a:cs typeface="Inconsolata"/>
              <a:sym typeface="Inconsolata"/>
            </a:endParaRPr>
          </a:p>
          <a:p>
            <a:pPr marL="0" marR="163550" lvl="0" indent="0" algn="l" rtl="0">
              <a:spcBef>
                <a:spcPts val="0"/>
              </a:spcBef>
              <a:spcAft>
                <a:spcPts val="0"/>
              </a:spcAft>
              <a:buNone/>
            </a:pPr>
            <a:r>
              <a:rPr lang="en" sz="2200" dirty="0">
                <a:latin typeface="Inconsolata"/>
                <a:ea typeface="Inconsolata"/>
                <a:cs typeface="Inconsolata"/>
                <a:sym typeface="Inconsolata"/>
              </a:rPr>
              <a:t>	if (n = 1):</a:t>
            </a:r>
            <a:endParaRPr sz="2200" dirty="0">
              <a:latin typeface="Inconsolata"/>
              <a:ea typeface="Inconsolata"/>
              <a:cs typeface="Inconsolata"/>
              <a:sym typeface="Inconsolata"/>
            </a:endParaRPr>
          </a:p>
          <a:p>
            <a:pPr marL="0" marR="163550" lvl="0" indent="0" algn="l" rtl="0">
              <a:spcBef>
                <a:spcPts val="0"/>
              </a:spcBef>
              <a:spcAft>
                <a:spcPts val="0"/>
              </a:spcAft>
              <a:buNone/>
            </a:pPr>
            <a:r>
              <a:rPr lang="en" sz="2200" dirty="0">
                <a:latin typeface="Inconsolata"/>
                <a:ea typeface="Inconsolata"/>
                <a:cs typeface="Inconsolata"/>
                <a:sym typeface="Inconsolata"/>
              </a:rPr>
              <a:t>		return x·y</a:t>
            </a:r>
            <a:endParaRPr sz="2200" dirty="0">
              <a:latin typeface="Inconsolata"/>
              <a:ea typeface="Inconsolata"/>
              <a:cs typeface="Inconsolata"/>
              <a:sym typeface="Inconsolata"/>
            </a:endParaRPr>
          </a:p>
          <a:p>
            <a:pPr marL="0" marR="163550" lvl="0" indent="0" algn="l" rtl="0">
              <a:spcBef>
                <a:spcPts val="1000"/>
              </a:spcBef>
              <a:spcAft>
                <a:spcPts val="0"/>
              </a:spcAft>
              <a:buNone/>
            </a:pPr>
            <a:r>
              <a:rPr lang="en" sz="2200" dirty="0">
                <a:latin typeface="Inconsolata"/>
                <a:ea typeface="Inconsolata"/>
                <a:cs typeface="Inconsolata"/>
                <a:sym typeface="Inconsolata"/>
              </a:rPr>
              <a:t>	write x as </a:t>
            </a:r>
            <a:r>
              <a:rPr lang="en" sz="2200" b="1" dirty="0">
                <a:solidFill>
                  <a:srgbClr val="CC0000"/>
                </a:solidFill>
                <a:latin typeface="Inconsolata"/>
                <a:ea typeface="Inconsolata"/>
                <a:cs typeface="Inconsolata"/>
                <a:sym typeface="Inconsolata"/>
              </a:rPr>
              <a:t>a</a:t>
            </a:r>
            <a:r>
              <a:rPr lang="en" sz="2200" dirty="0">
                <a:solidFill>
                  <a:schemeClr val="dk1"/>
                </a:solidFill>
                <a:latin typeface="Inconsolata"/>
                <a:ea typeface="Inconsolata"/>
                <a:cs typeface="Inconsolata"/>
                <a:sym typeface="Inconsolata"/>
              </a:rPr>
              <a:t>·</a:t>
            </a:r>
            <a:r>
              <a:rPr lang="en" sz="2200" dirty="0">
                <a:latin typeface="Inconsolata"/>
                <a:ea typeface="Inconsolata"/>
                <a:cs typeface="Inconsolata"/>
                <a:sym typeface="Inconsolata"/>
              </a:rPr>
              <a:t>10</a:t>
            </a:r>
            <a:r>
              <a:rPr lang="en" sz="2200" baseline="30000" dirty="0">
                <a:latin typeface="Inconsolata"/>
                <a:ea typeface="Inconsolata"/>
                <a:cs typeface="Inconsolata"/>
                <a:sym typeface="Inconsolata"/>
              </a:rPr>
              <a:t>n/2</a:t>
            </a:r>
            <a:r>
              <a:rPr lang="en" sz="2200" dirty="0">
                <a:latin typeface="Inconsolata"/>
                <a:ea typeface="Inconsolata"/>
                <a:cs typeface="Inconsolata"/>
                <a:sym typeface="Inconsolata"/>
              </a:rPr>
              <a:t> +</a:t>
            </a:r>
            <a:r>
              <a:rPr lang="en" sz="2200" dirty="0">
                <a:solidFill>
                  <a:srgbClr val="999999"/>
                </a:solidFill>
                <a:latin typeface="Inconsolata"/>
                <a:ea typeface="Inconsolata"/>
                <a:cs typeface="Inconsolata"/>
                <a:sym typeface="Inconsolata"/>
              </a:rPr>
              <a:t> </a:t>
            </a:r>
            <a:r>
              <a:rPr lang="en" sz="2200" b="1" dirty="0">
                <a:solidFill>
                  <a:srgbClr val="F1C232"/>
                </a:solidFill>
                <a:latin typeface="Inconsolata"/>
                <a:ea typeface="Inconsolata"/>
                <a:cs typeface="Inconsolata"/>
                <a:sym typeface="Inconsolata"/>
              </a:rPr>
              <a:t>b</a:t>
            </a:r>
            <a:endParaRPr sz="2200" b="1" dirty="0">
              <a:solidFill>
                <a:srgbClr val="F1C232"/>
              </a:solidFill>
              <a:latin typeface="Inconsolata"/>
              <a:ea typeface="Inconsolata"/>
              <a:cs typeface="Inconsolata"/>
              <a:sym typeface="Inconsolata"/>
            </a:endParaRPr>
          </a:p>
          <a:p>
            <a:pPr marL="0" marR="163550" lvl="0" indent="0" algn="l" rtl="0">
              <a:spcBef>
                <a:spcPts val="0"/>
              </a:spcBef>
              <a:spcAft>
                <a:spcPts val="0"/>
              </a:spcAft>
              <a:buNone/>
            </a:pPr>
            <a:r>
              <a:rPr lang="en" sz="2200" b="1" dirty="0">
                <a:solidFill>
                  <a:srgbClr val="F1C232"/>
                </a:solidFill>
                <a:latin typeface="Inconsolata"/>
                <a:ea typeface="Inconsolata"/>
                <a:cs typeface="Inconsolata"/>
                <a:sym typeface="Inconsolata"/>
              </a:rPr>
              <a:t>	</a:t>
            </a:r>
            <a:r>
              <a:rPr lang="en" sz="2200" dirty="0">
                <a:solidFill>
                  <a:schemeClr val="dk1"/>
                </a:solidFill>
                <a:latin typeface="Inconsolata"/>
                <a:ea typeface="Inconsolata"/>
                <a:cs typeface="Inconsolata"/>
                <a:sym typeface="Inconsolata"/>
              </a:rPr>
              <a:t>write y as </a:t>
            </a:r>
            <a:r>
              <a:rPr lang="en" sz="2200" b="1" dirty="0">
                <a:solidFill>
                  <a:srgbClr val="6AA84F"/>
                </a:solidFill>
                <a:latin typeface="Inconsolata"/>
                <a:ea typeface="Inconsolata"/>
                <a:cs typeface="Inconsolata"/>
                <a:sym typeface="Inconsolata"/>
              </a:rPr>
              <a:t>c</a:t>
            </a:r>
            <a:r>
              <a:rPr lang="en" sz="2200" dirty="0">
                <a:solidFill>
                  <a:schemeClr val="dk1"/>
                </a:solidFill>
                <a:latin typeface="Inconsolata"/>
                <a:ea typeface="Inconsolata"/>
                <a:cs typeface="Inconsolata"/>
                <a:sym typeface="Inconsolata"/>
              </a:rPr>
              <a:t>·10</a:t>
            </a:r>
            <a:r>
              <a:rPr lang="en" sz="2200" baseline="30000" dirty="0">
                <a:solidFill>
                  <a:schemeClr val="dk1"/>
                </a:solidFill>
                <a:latin typeface="Inconsolata"/>
                <a:ea typeface="Inconsolata"/>
                <a:cs typeface="Inconsolata"/>
                <a:sym typeface="Inconsolata"/>
              </a:rPr>
              <a:t>n/2</a:t>
            </a:r>
            <a:r>
              <a:rPr lang="en" sz="2200" dirty="0">
                <a:solidFill>
                  <a:schemeClr val="dk1"/>
                </a:solidFill>
                <a:latin typeface="Inconsolata"/>
                <a:ea typeface="Inconsolata"/>
                <a:cs typeface="Inconsolata"/>
                <a:sym typeface="Inconsolata"/>
              </a:rPr>
              <a:t> +</a:t>
            </a:r>
            <a:r>
              <a:rPr lang="en" sz="2200" dirty="0">
                <a:solidFill>
                  <a:srgbClr val="999999"/>
                </a:solidFill>
                <a:latin typeface="Inconsolata"/>
                <a:ea typeface="Inconsolata"/>
                <a:cs typeface="Inconsolata"/>
                <a:sym typeface="Inconsolata"/>
              </a:rPr>
              <a:t> </a:t>
            </a:r>
            <a:r>
              <a:rPr lang="en" sz="2200" b="1" dirty="0">
                <a:solidFill>
                  <a:srgbClr val="3D85C6"/>
                </a:solidFill>
                <a:latin typeface="Inconsolata"/>
                <a:ea typeface="Inconsolata"/>
                <a:cs typeface="Inconsolata"/>
                <a:sym typeface="Inconsolata"/>
              </a:rPr>
              <a:t>d</a:t>
            </a:r>
            <a:endParaRPr sz="2200" b="1" dirty="0">
              <a:solidFill>
                <a:srgbClr val="F1C232"/>
              </a:solidFill>
              <a:latin typeface="Inconsolata"/>
              <a:ea typeface="Inconsolata"/>
              <a:cs typeface="Inconsolata"/>
              <a:sym typeface="Inconsolata"/>
            </a:endParaRPr>
          </a:p>
          <a:p>
            <a:pPr marL="0" marR="163550" lvl="0" indent="0" algn="l" rtl="0">
              <a:spcBef>
                <a:spcPts val="1000"/>
              </a:spcBef>
              <a:spcAft>
                <a:spcPts val="0"/>
              </a:spcAft>
              <a:buNone/>
            </a:pPr>
            <a:r>
              <a:rPr lang="en" sz="2200" b="1" dirty="0">
                <a:solidFill>
                  <a:srgbClr val="F1C232"/>
                </a:solidFill>
                <a:latin typeface="Inconsolata"/>
                <a:ea typeface="Inconsolata"/>
                <a:cs typeface="Inconsolata"/>
                <a:sym typeface="Inconsolata"/>
              </a:rPr>
              <a:t>	</a:t>
            </a:r>
            <a:r>
              <a:rPr lang="en" sz="2200" dirty="0">
                <a:solidFill>
                  <a:schemeClr val="dk1"/>
                </a:solidFill>
                <a:latin typeface="Inconsolata"/>
                <a:ea typeface="Inconsolata"/>
                <a:cs typeface="Inconsolata"/>
                <a:sym typeface="Inconsolata"/>
              </a:rPr>
              <a:t>ac</a:t>
            </a:r>
            <a:r>
              <a:rPr lang="en" sz="2200" b="1" dirty="0">
                <a:solidFill>
                  <a:schemeClr val="dk1"/>
                </a:solidFill>
                <a:latin typeface="Inconsolata"/>
                <a:ea typeface="Inconsolata"/>
                <a:cs typeface="Inconsolata"/>
                <a:sym typeface="Inconsolata"/>
              </a:rPr>
              <a:t> </a:t>
            </a:r>
            <a:r>
              <a:rPr lang="en" sz="2200" dirty="0">
                <a:solidFill>
                  <a:schemeClr val="dk1"/>
                </a:solidFill>
                <a:latin typeface="Inconsolata"/>
                <a:ea typeface="Inconsolata"/>
                <a:cs typeface="Inconsolata"/>
                <a:sym typeface="Inconsolata"/>
              </a:rPr>
              <a:t>= </a:t>
            </a:r>
            <a:r>
              <a:rPr lang="en" sz="2200" b="1" dirty="0">
                <a:solidFill>
                  <a:schemeClr val="dk1"/>
                </a:solidFill>
                <a:latin typeface="Inconsolata"/>
                <a:ea typeface="Inconsolata"/>
                <a:cs typeface="Inconsolata"/>
                <a:sym typeface="Inconsolata"/>
              </a:rPr>
              <a:t>MULTIPLY</a:t>
            </a:r>
            <a:r>
              <a:rPr lang="en" sz="2200" dirty="0">
                <a:solidFill>
                  <a:schemeClr val="dk1"/>
                </a:solidFill>
                <a:latin typeface="Inconsolata"/>
                <a:ea typeface="Inconsolata"/>
                <a:cs typeface="Inconsolata"/>
                <a:sym typeface="Inconsolata"/>
              </a:rPr>
              <a:t>(</a:t>
            </a:r>
            <a:r>
              <a:rPr lang="en" sz="2200" b="1" dirty="0">
                <a:solidFill>
                  <a:srgbClr val="CC0000"/>
                </a:solidFill>
                <a:latin typeface="Inconsolata"/>
                <a:ea typeface="Inconsolata"/>
                <a:cs typeface="Inconsolata"/>
                <a:sym typeface="Inconsolata"/>
              </a:rPr>
              <a:t>a</a:t>
            </a:r>
            <a:r>
              <a:rPr lang="en" sz="2200" dirty="0">
                <a:solidFill>
                  <a:schemeClr val="dk1"/>
                </a:solidFill>
                <a:latin typeface="Inconsolata"/>
                <a:ea typeface="Inconsolata"/>
                <a:cs typeface="Inconsolata"/>
                <a:sym typeface="Inconsolata"/>
              </a:rPr>
              <a:t>,</a:t>
            </a:r>
            <a:r>
              <a:rPr lang="en" sz="2200" b="1" dirty="0">
                <a:solidFill>
                  <a:srgbClr val="6AA84F"/>
                </a:solidFill>
                <a:latin typeface="Inconsolata"/>
                <a:ea typeface="Inconsolata"/>
                <a:cs typeface="Inconsolata"/>
                <a:sym typeface="Inconsolata"/>
              </a:rPr>
              <a:t>c</a:t>
            </a:r>
            <a:r>
              <a:rPr lang="en" sz="2200" dirty="0">
                <a:solidFill>
                  <a:schemeClr val="dk1"/>
                </a:solidFill>
                <a:latin typeface="Inconsolata"/>
                <a:ea typeface="Inconsolata"/>
                <a:cs typeface="Inconsolata"/>
                <a:sym typeface="Inconsolata"/>
              </a:rPr>
              <a:t>)</a:t>
            </a:r>
            <a:endParaRPr sz="2200" dirty="0">
              <a:solidFill>
                <a:schemeClr val="dk1"/>
              </a:solidFill>
              <a:latin typeface="Inconsolata"/>
              <a:ea typeface="Inconsolata"/>
              <a:cs typeface="Inconsolata"/>
              <a:sym typeface="Inconsolata"/>
            </a:endParaRPr>
          </a:p>
          <a:p>
            <a:pPr marL="0" marR="163550" lvl="0" indent="457200" algn="l" rtl="0">
              <a:spcBef>
                <a:spcPts val="0"/>
              </a:spcBef>
              <a:spcAft>
                <a:spcPts val="0"/>
              </a:spcAft>
              <a:buNone/>
            </a:pPr>
            <a:r>
              <a:rPr lang="en" sz="2200" dirty="0">
                <a:solidFill>
                  <a:schemeClr val="dk1"/>
                </a:solidFill>
                <a:latin typeface="Inconsolata"/>
                <a:ea typeface="Inconsolata"/>
                <a:cs typeface="Inconsolata"/>
                <a:sym typeface="Inconsolata"/>
              </a:rPr>
              <a:t>ad</a:t>
            </a:r>
            <a:r>
              <a:rPr lang="en" sz="2200" b="1" dirty="0">
                <a:solidFill>
                  <a:schemeClr val="dk1"/>
                </a:solidFill>
                <a:latin typeface="Inconsolata"/>
                <a:ea typeface="Inconsolata"/>
                <a:cs typeface="Inconsolata"/>
                <a:sym typeface="Inconsolata"/>
              </a:rPr>
              <a:t> </a:t>
            </a:r>
            <a:r>
              <a:rPr lang="en" sz="2200" dirty="0">
                <a:solidFill>
                  <a:schemeClr val="dk1"/>
                </a:solidFill>
                <a:latin typeface="Inconsolata"/>
                <a:ea typeface="Inconsolata"/>
                <a:cs typeface="Inconsolata"/>
                <a:sym typeface="Inconsolata"/>
              </a:rPr>
              <a:t>= </a:t>
            </a:r>
            <a:r>
              <a:rPr lang="en" sz="2200" b="1" dirty="0">
                <a:solidFill>
                  <a:schemeClr val="dk1"/>
                </a:solidFill>
                <a:latin typeface="Inconsolata"/>
                <a:ea typeface="Inconsolata"/>
                <a:cs typeface="Inconsolata"/>
                <a:sym typeface="Inconsolata"/>
              </a:rPr>
              <a:t>MULTIPLY</a:t>
            </a:r>
            <a:r>
              <a:rPr lang="en" sz="2200" dirty="0">
                <a:solidFill>
                  <a:schemeClr val="dk1"/>
                </a:solidFill>
                <a:latin typeface="Inconsolata"/>
                <a:ea typeface="Inconsolata"/>
                <a:cs typeface="Inconsolata"/>
                <a:sym typeface="Inconsolata"/>
              </a:rPr>
              <a:t>(</a:t>
            </a:r>
            <a:r>
              <a:rPr lang="en" sz="2200" b="1" dirty="0">
                <a:solidFill>
                  <a:srgbClr val="CC0000"/>
                </a:solidFill>
                <a:latin typeface="Inconsolata"/>
                <a:ea typeface="Inconsolata"/>
                <a:cs typeface="Inconsolata"/>
                <a:sym typeface="Inconsolata"/>
              </a:rPr>
              <a:t>a</a:t>
            </a:r>
            <a:r>
              <a:rPr lang="en" sz="2200" dirty="0">
                <a:solidFill>
                  <a:schemeClr val="dk1"/>
                </a:solidFill>
                <a:latin typeface="Inconsolata"/>
                <a:ea typeface="Inconsolata"/>
                <a:cs typeface="Inconsolata"/>
                <a:sym typeface="Inconsolata"/>
              </a:rPr>
              <a:t>,</a:t>
            </a:r>
            <a:r>
              <a:rPr lang="en" sz="2200" b="1" dirty="0">
                <a:solidFill>
                  <a:srgbClr val="3D85C6"/>
                </a:solidFill>
                <a:latin typeface="Inconsolata"/>
                <a:ea typeface="Inconsolata"/>
                <a:cs typeface="Inconsolata"/>
                <a:sym typeface="Inconsolata"/>
              </a:rPr>
              <a:t>d</a:t>
            </a:r>
            <a:r>
              <a:rPr lang="en" sz="2200" dirty="0">
                <a:solidFill>
                  <a:schemeClr val="dk1"/>
                </a:solidFill>
                <a:latin typeface="Inconsolata"/>
                <a:ea typeface="Inconsolata"/>
                <a:cs typeface="Inconsolata"/>
                <a:sym typeface="Inconsolata"/>
              </a:rPr>
              <a:t>)</a:t>
            </a:r>
            <a:endParaRPr sz="2200" dirty="0">
              <a:solidFill>
                <a:schemeClr val="dk1"/>
              </a:solidFill>
              <a:latin typeface="Inconsolata"/>
              <a:ea typeface="Inconsolata"/>
              <a:cs typeface="Inconsolata"/>
              <a:sym typeface="Inconsolata"/>
            </a:endParaRPr>
          </a:p>
          <a:p>
            <a:pPr marL="0" marR="163550" lvl="0" indent="457200" algn="l" rtl="0">
              <a:spcBef>
                <a:spcPts val="0"/>
              </a:spcBef>
              <a:spcAft>
                <a:spcPts val="0"/>
              </a:spcAft>
              <a:buClr>
                <a:schemeClr val="dk1"/>
              </a:buClr>
              <a:buSzPts val="1100"/>
              <a:buFont typeface="Arial"/>
              <a:buNone/>
            </a:pPr>
            <a:r>
              <a:rPr lang="en" sz="2200" dirty="0">
                <a:solidFill>
                  <a:schemeClr val="dk1"/>
                </a:solidFill>
                <a:latin typeface="Inconsolata"/>
                <a:ea typeface="Inconsolata"/>
                <a:cs typeface="Inconsolata"/>
                <a:sym typeface="Inconsolata"/>
              </a:rPr>
              <a:t>bc</a:t>
            </a:r>
            <a:r>
              <a:rPr lang="en" sz="2200" b="1" dirty="0">
                <a:solidFill>
                  <a:schemeClr val="dk1"/>
                </a:solidFill>
                <a:latin typeface="Inconsolata"/>
                <a:ea typeface="Inconsolata"/>
                <a:cs typeface="Inconsolata"/>
                <a:sym typeface="Inconsolata"/>
              </a:rPr>
              <a:t> </a:t>
            </a:r>
            <a:r>
              <a:rPr lang="en" sz="2200" dirty="0">
                <a:solidFill>
                  <a:schemeClr val="dk1"/>
                </a:solidFill>
                <a:latin typeface="Inconsolata"/>
                <a:ea typeface="Inconsolata"/>
                <a:cs typeface="Inconsolata"/>
                <a:sym typeface="Inconsolata"/>
              </a:rPr>
              <a:t>= </a:t>
            </a:r>
            <a:r>
              <a:rPr lang="en" sz="2200" b="1" dirty="0">
                <a:solidFill>
                  <a:schemeClr val="dk1"/>
                </a:solidFill>
                <a:latin typeface="Inconsolata"/>
                <a:ea typeface="Inconsolata"/>
                <a:cs typeface="Inconsolata"/>
                <a:sym typeface="Inconsolata"/>
              </a:rPr>
              <a:t>MULTIPLY</a:t>
            </a:r>
            <a:r>
              <a:rPr lang="en" sz="2200" dirty="0">
                <a:solidFill>
                  <a:schemeClr val="dk1"/>
                </a:solidFill>
                <a:latin typeface="Inconsolata"/>
                <a:ea typeface="Inconsolata"/>
                <a:cs typeface="Inconsolata"/>
                <a:sym typeface="Inconsolata"/>
              </a:rPr>
              <a:t>(</a:t>
            </a:r>
            <a:r>
              <a:rPr lang="en" sz="2200" b="1" dirty="0">
                <a:solidFill>
                  <a:srgbClr val="F1C232"/>
                </a:solidFill>
                <a:latin typeface="Inconsolata"/>
                <a:ea typeface="Inconsolata"/>
                <a:cs typeface="Inconsolata"/>
                <a:sym typeface="Inconsolata"/>
              </a:rPr>
              <a:t>b</a:t>
            </a:r>
            <a:r>
              <a:rPr lang="en" sz="2200" dirty="0">
                <a:solidFill>
                  <a:schemeClr val="dk1"/>
                </a:solidFill>
                <a:latin typeface="Inconsolata"/>
                <a:ea typeface="Inconsolata"/>
                <a:cs typeface="Inconsolata"/>
                <a:sym typeface="Inconsolata"/>
              </a:rPr>
              <a:t>,</a:t>
            </a:r>
            <a:r>
              <a:rPr lang="en" sz="2200" b="1" dirty="0">
                <a:solidFill>
                  <a:srgbClr val="6AA84F"/>
                </a:solidFill>
                <a:latin typeface="Inconsolata"/>
                <a:ea typeface="Inconsolata"/>
                <a:cs typeface="Inconsolata"/>
                <a:sym typeface="Inconsolata"/>
              </a:rPr>
              <a:t>c</a:t>
            </a:r>
            <a:r>
              <a:rPr lang="en" sz="2200" dirty="0">
                <a:solidFill>
                  <a:schemeClr val="dk1"/>
                </a:solidFill>
                <a:latin typeface="Inconsolata"/>
                <a:ea typeface="Inconsolata"/>
                <a:cs typeface="Inconsolata"/>
                <a:sym typeface="Inconsolata"/>
              </a:rPr>
              <a:t>)</a:t>
            </a:r>
            <a:endParaRPr sz="2200" dirty="0">
              <a:solidFill>
                <a:schemeClr val="dk1"/>
              </a:solidFill>
              <a:latin typeface="Inconsolata"/>
              <a:ea typeface="Inconsolata"/>
              <a:cs typeface="Inconsolata"/>
              <a:sym typeface="Inconsolata"/>
            </a:endParaRPr>
          </a:p>
          <a:p>
            <a:pPr marL="0" marR="163550" lvl="0" indent="457200" algn="l" rtl="0">
              <a:spcBef>
                <a:spcPts val="0"/>
              </a:spcBef>
              <a:spcAft>
                <a:spcPts val="0"/>
              </a:spcAft>
              <a:buNone/>
            </a:pPr>
            <a:r>
              <a:rPr lang="en" sz="2200" dirty="0">
                <a:solidFill>
                  <a:schemeClr val="dk1"/>
                </a:solidFill>
                <a:latin typeface="Inconsolata"/>
                <a:ea typeface="Inconsolata"/>
                <a:cs typeface="Inconsolata"/>
                <a:sym typeface="Inconsolata"/>
              </a:rPr>
              <a:t>bd</a:t>
            </a:r>
            <a:r>
              <a:rPr lang="en" sz="2200" b="1" dirty="0">
                <a:solidFill>
                  <a:schemeClr val="dk1"/>
                </a:solidFill>
                <a:latin typeface="Inconsolata"/>
                <a:ea typeface="Inconsolata"/>
                <a:cs typeface="Inconsolata"/>
                <a:sym typeface="Inconsolata"/>
              </a:rPr>
              <a:t> </a:t>
            </a:r>
            <a:r>
              <a:rPr lang="en" sz="2200" dirty="0">
                <a:solidFill>
                  <a:schemeClr val="dk1"/>
                </a:solidFill>
                <a:latin typeface="Inconsolata"/>
                <a:ea typeface="Inconsolata"/>
                <a:cs typeface="Inconsolata"/>
                <a:sym typeface="Inconsolata"/>
              </a:rPr>
              <a:t>= </a:t>
            </a:r>
            <a:r>
              <a:rPr lang="en" sz="2200" b="1" dirty="0">
                <a:solidFill>
                  <a:schemeClr val="dk1"/>
                </a:solidFill>
                <a:latin typeface="Inconsolata"/>
                <a:ea typeface="Inconsolata"/>
                <a:cs typeface="Inconsolata"/>
                <a:sym typeface="Inconsolata"/>
              </a:rPr>
              <a:t>MULTIPLY</a:t>
            </a:r>
            <a:r>
              <a:rPr lang="en" sz="2200" dirty="0">
                <a:solidFill>
                  <a:schemeClr val="dk1"/>
                </a:solidFill>
                <a:latin typeface="Inconsolata"/>
                <a:ea typeface="Inconsolata"/>
                <a:cs typeface="Inconsolata"/>
                <a:sym typeface="Inconsolata"/>
              </a:rPr>
              <a:t>(</a:t>
            </a:r>
            <a:r>
              <a:rPr lang="en" sz="2200" b="1" dirty="0">
                <a:solidFill>
                  <a:srgbClr val="F1C232"/>
                </a:solidFill>
                <a:latin typeface="Inconsolata"/>
                <a:ea typeface="Inconsolata"/>
                <a:cs typeface="Inconsolata"/>
                <a:sym typeface="Inconsolata"/>
              </a:rPr>
              <a:t>b</a:t>
            </a:r>
            <a:r>
              <a:rPr lang="en" sz="2200" dirty="0">
                <a:solidFill>
                  <a:schemeClr val="dk1"/>
                </a:solidFill>
                <a:latin typeface="Inconsolata"/>
                <a:ea typeface="Inconsolata"/>
                <a:cs typeface="Inconsolata"/>
                <a:sym typeface="Inconsolata"/>
              </a:rPr>
              <a:t>,</a:t>
            </a:r>
            <a:r>
              <a:rPr lang="en" sz="2200" b="1" dirty="0">
                <a:solidFill>
                  <a:srgbClr val="3D85C6"/>
                </a:solidFill>
                <a:latin typeface="Inconsolata"/>
                <a:ea typeface="Inconsolata"/>
                <a:cs typeface="Inconsolata"/>
                <a:sym typeface="Inconsolata"/>
              </a:rPr>
              <a:t>d</a:t>
            </a:r>
            <a:r>
              <a:rPr lang="en" sz="2200" dirty="0">
                <a:solidFill>
                  <a:schemeClr val="dk1"/>
                </a:solidFill>
                <a:latin typeface="Inconsolata"/>
                <a:ea typeface="Inconsolata"/>
                <a:cs typeface="Inconsolata"/>
                <a:sym typeface="Inconsolata"/>
              </a:rPr>
              <a:t>)</a:t>
            </a:r>
            <a:endParaRPr sz="2200" dirty="0">
              <a:solidFill>
                <a:schemeClr val="dk1"/>
              </a:solidFill>
              <a:latin typeface="Inconsolata"/>
              <a:ea typeface="Inconsolata"/>
              <a:cs typeface="Inconsolata"/>
              <a:sym typeface="Inconsolata"/>
            </a:endParaRPr>
          </a:p>
          <a:p>
            <a:pPr marL="0" marR="163550" lvl="0" indent="457200" algn="l" rtl="0">
              <a:spcBef>
                <a:spcPts val="1000"/>
              </a:spcBef>
              <a:spcAft>
                <a:spcPts val="0"/>
              </a:spcAft>
              <a:buClr>
                <a:schemeClr val="dk1"/>
              </a:buClr>
              <a:buSzPts val="1100"/>
              <a:buFont typeface="Arial"/>
              <a:buNone/>
            </a:pPr>
            <a:r>
              <a:rPr lang="en" sz="2200" dirty="0">
                <a:solidFill>
                  <a:schemeClr val="dk1"/>
                </a:solidFill>
                <a:latin typeface="Inconsolata"/>
                <a:ea typeface="Inconsolata"/>
                <a:cs typeface="Inconsolata"/>
                <a:sym typeface="Inconsolata"/>
              </a:rPr>
              <a:t>return ac·10</a:t>
            </a:r>
            <a:r>
              <a:rPr lang="en" sz="2200" baseline="30000" dirty="0">
                <a:solidFill>
                  <a:schemeClr val="dk1"/>
                </a:solidFill>
                <a:latin typeface="Inconsolata"/>
                <a:ea typeface="Inconsolata"/>
                <a:cs typeface="Inconsolata"/>
                <a:sym typeface="Inconsolata"/>
              </a:rPr>
              <a:t>n</a:t>
            </a:r>
            <a:r>
              <a:rPr lang="en" sz="2200" dirty="0">
                <a:solidFill>
                  <a:schemeClr val="dk1"/>
                </a:solidFill>
                <a:latin typeface="Inconsolata"/>
                <a:ea typeface="Inconsolata"/>
                <a:cs typeface="Inconsolata"/>
                <a:sym typeface="Inconsolata"/>
              </a:rPr>
              <a:t> + (ad + bc)·10</a:t>
            </a:r>
            <a:r>
              <a:rPr lang="en" sz="2200" baseline="30000" dirty="0">
                <a:solidFill>
                  <a:schemeClr val="dk1"/>
                </a:solidFill>
                <a:latin typeface="Inconsolata"/>
                <a:ea typeface="Inconsolata"/>
                <a:cs typeface="Inconsolata"/>
                <a:sym typeface="Inconsolata"/>
              </a:rPr>
              <a:t>n/2</a:t>
            </a:r>
            <a:r>
              <a:rPr lang="en" sz="2200" dirty="0">
                <a:solidFill>
                  <a:schemeClr val="dk1"/>
                </a:solidFill>
                <a:latin typeface="Inconsolata"/>
                <a:ea typeface="Inconsolata"/>
                <a:cs typeface="Inconsolata"/>
                <a:sym typeface="Inconsolata"/>
              </a:rPr>
              <a:t> + bd </a:t>
            </a:r>
            <a:endParaRPr sz="2200" dirty="0">
              <a:solidFill>
                <a:schemeClr val="dk1"/>
              </a:solidFill>
              <a:latin typeface="Inconsolata"/>
              <a:ea typeface="Inconsolata"/>
              <a:cs typeface="Inconsolata"/>
              <a:sym typeface="Inconsolata"/>
            </a:endParaRPr>
          </a:p>
          <a:p>
            <a:pPr marL="0" marR="163550" lvl="0" indent="0" algn="l" rtl="0">
              <a:spcBef>
                <a:spcPts val="0"/>
              </a:spcBef>
              <a:spcAft>
                <a:spcPts val="0"/>
              </a:spcAft>
              <a:buNone/>
            </a:pPr>
            <a:endParaRPr sz="2200" b="1" dirty="0">
              <a:latin typeface="Inconsolata"/>
              <a:ea typeface="Inconsolata"/>
              <a:cs typeface="Inconsolata"/>
              <a:sym typeface="Inconsolata"/>
            </a:endParaRPr>
          </a:p>
        </p:txBody>
      </p:sp>
      <p:sp>
        <p:nvSpPr>
          <p:cNvPr id="1123" name="Google Shape;1123;p94"/>
          <p:cNvSpPr txBox="1"/>
          <p:nvPr/>
        </p:nvSpPr>
        <p:spPr>
          <a:xfrm>
            <a:off x="6269850" y="1213650"/>
            <a:ext cx="2562300" cy="123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i="1">
                <a:solidFill>
                  <a:srgbClr val="CC0000"/>
                </a:solidFill>
                <a:latin typeface="Assistant"/>
                <a:ea typeface="Assistant"/>
                <a:cs typeface="Assistant"/>
                <a:sym typeface="Assistant"/>
              </a:rPr>
              <a:t>Note</a:t>
            </a:r>
            <a:r>
              <a:rPr lang="en" sz="1800" i="1">
                <a:solidFill>
                  <a:srgbClr val="CC0000"/>
                </a:solidFill>
                <a:latin typeface="Assistant ExtraLight"/>
                <a:ea typeface="Assistant ExtraLight"/>
                <a:cs typeface="Assistant ExtraLight"/>
                <a:sym typeface="Assistant ExtraLight"/>
              </a:rPr>
              <a:t>:  we’re making a big assumption that n is a power of 2 just to make the pseudocode simpler</a:t>
            </a:r>
            <a:endParaRPr/>
          </a:p>
        </p:txBody>
      </p:sp>
      <p:sp>
        <p:nvSpPr>
          <p:cNvPr id="1124" name="Google Shape;1124;p94"/>
          <p:cNvSpPr/>
          <p:nvPr/>
        </p:nvSpPr>
        <p:spPr>
          <a:xfrm>
            <a:off x="3112500" y="1523825"/>
            <a:ext cx="2755800" cy="5511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b="1">
                <a:solidFill>
                  <a:schemeClr val="accent5"/>
                </a:solidFill>
                <a:latin typeface="Assistant"/>
                <a:ea typeface="Assistant"/>
                <a:cs typeface="Assistant"/>
                <a:sym typeface="Assistant"/>
              </a:rPr>
              <a:t>Base case</a:t>
            </a:r>
            <a:r>
              <a:rPr lang="en" sz="1200">
                <a:solidFill>
                  <a:schemeClr val="accent5"/>
                </a:solidFill>
                <a:latin typeface="Assistant"/>
                <a:ea typeface="Assistant"/>
                <a:cs typeface="Assistant"/>
                <a:sym typeface="Assistant"/>
              </a:rPr>
              <a:t>: we can just reference some memorized 1-digit multiplication tables</a:t>
            </a:r>
            <a:endParaRPr sz="1200">
              <a:solidFill>
                <a:schemeClr val="accent5"/>
              </a:solidFill>
              <a:latin typeface="Assistant"/>
              <a:ea typeface="Assistant"/>
              <a:cs typeface="Assistant"/>
              <a:sym typeface="Assistant"/>
            </a:endParaRPr>
          </a:p>
        </p:txBody>
      </p:sp>
      <p:cxnSp>
        <p:nvCxnSpPr>
          <p:cNvPr id="1125" name="Google Shape;1125;p94"/>
          <p:cNvCxnSpPr>
            <a:stCxn id="1124" idx="1"/>
          </p:cNvCxnSpPr>
          <p:nvPr/>
        </p:nvCxnSpPr>
        <p:spPr>
          <a:xfrm flipH="1">
            <a:off x="2787300" y="1799375"/>
            <a:ext cx="325200" cy="94800"/>
          </a:xfrm>
          <a:prstGeom prst="straightConnector1">
            <a:avLst/>
          </a:prstGeom>
          <a:noFill/>
          <a:ln w="9525" cap="flat" cmpd="sng">
            <a:solidFill>
              <a:schemeClr val="accent5"/>
            </a:solidFill>
            <a:prstDash val="solid"/>
            <a:round/>
            <a:headEnd type="none" w="med" len="med"/>
            <a:tailEnd type="triangle" w="med" len="med"/>
          </a:ln>
        </p:spPr>
      </p:cxnSp>
      <p:sp>
        <p:nvSpPr>
          <p:cNvPr id="1126" name="Google Shape;1126;p94"/>
          <p:cNvSpPr/>
          <p:nvPr/>
        </p:nvSpPr>
        <p:spPr>
          <a:xfrm>
            <a:off x="2771875" y="1105775"/>
            <a:ext cx="1763100" cy="2433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x &amp; y are n-digit numbers</a:t>
            </a:r>
            <a:endParaRPr sz="1200">
              <a:solidFill>
                <a:schemeClr val="accent5"/>
              </a:solidFill>
              <a:latin typeface="Assistant"/>
              <a:ea typeface="Assistant"/>
              <a:cs typeface="Assistant"/>
              <a:sym typeface="Assistant"/>
            </a:endParaRPr>
          </a:p>
        </p:txBody>
      </p:sp>
      <p:sp>
        <p:nvSpPr>
          <p:cNvPr id="1127" name="Google Shape;1127;p94"/>
          <p:cNvSpPr/>
          <p:nvPr/>
        </p:nvSpPr>
        <p:spPr>
          <a:xfrm>
            <a:off x="4054925" y="2423100"/>
            <a:ext cx="1546200" cy="4368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a, b, c, &amp; d  are </a:t>
            </a:r>
            <a:br>
              <a:rPr lang="en" sz="1200">
                <a:solidFill>
                  <a:schemeClr val="accent5"/>
                </a:solidFill>
                <a:latin typeface="Assistant"/>
                <a:ea typeface="Assistant"/>
                <a:cs typeface="Assistant"/>
                <a:sym typeface="Assistant"/>
              </a:rPr>
            </a:br>
            <a:r>
              <a:rPr lang="en" sz="1200">
                <a:solidFill>
                  <a:schemeClr val="accent5"/>
                </a:solidFill>
                <a:latin typeface="Assistant"/>
                <a:ea typeface="Assistant"/>
                <a:cs typeface="Assistant"/>
                <a:sym typeface="Assistant"/>
              </a:rPr>
              <a:t>(n/2)-digit numbers</a:t>
            </a:r>
            <a:endParaRPr sz="1200">
              <a:solidFill>
                <a:schemeClr val="accent5"/>
              </a:solidFill>
              <a:latin typeface="Assistant"/>
              <a:ea typeface="Assistant"/>
              <a:cs typeface="Assistant"/>
              <a:sym typeface="Assistant"/>
            </a:endParaRPr>
          </a:p>
        </p:txBody>
      </p:sp>
      <p:grpSp>
        <p:nvGrpSpPr>
          <p:cNvPr id="1128" name="Google Shape;1128;p94"/>
          <p:cNvGrpSpPr/>
          <p:nvPr/>
        </p:nvGrpSpPr>
        <p:grpSpPr>
          <a:xfrm>
            <a:off x="3419700" y="3288346"/>
            <a:ext cx="2467800" cy="966900"/>
            <a:chOff x="3495900" y="3194075"/>
            <a:chExt cx="2467800" cy="966900"/>
          </a:xfrm>
        </p:grpSpPr>
        <p:sp>
          <p:nvSpPr>
            <p:cNvPr id="1129" name="Google Shape;1129;p94"/>
            <p:cNvSpPr/>
            <p:nvPr/>
          </p:nvSpPr>
          <p:spPr>
            <a:xfrm>
              <a:off x="4417500" y="3383975"/>
              <a:ext cx="1546200" cy="6042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dirty="0">
                  <a:solidFill>
                    <a:schemeClr val="accent5"/>
                  </a:solidFill>
                  <a:latin typeface="Assistant"/>
                  <a:ea typeface="Assistant"/>
                  <a:cs typeface="Assistant"/>
                  <a:sym typeface="Assistant"/>
                </a:rPr>
                <a:t>These are </a:t>
              </a:r>
              <a:r>
                <a:rPr lang="en" sz="1200" b="1" dirty="0">
                  <a:solidFill>
                    <a:schemeClr val="accent5"/>
                  </a:solidFill>
                  <a:latin typeface="Assistant"/>
                  <a:ea typeface="Assistant"/>
                  <a:cs typeface="Assistant"/>
                  <a:sym typeface="Assistant"/>
                </a:rPr>
                <a:t>recursive</a:t>
              </a:r>
              <a:r>
                <a:rPr lang="en" sz="1200" dirty="0">
                  <a:solidFill>
                    <a:schemeClr val="accent5"/>
                  </a:solidFill>
                  <a:latin typeface="Assistant"/>
                  <a:ea typeface="Assistant"/>
                  <a:cs typeface="Assistant"/>
                  <a:sym typeface="Assistant"/>
                </a:rPr>
                <a:t> calls that provide subproblem answers</a:t>
              </a:r>
              <a:endParaRPr sz="1200" dirty="0">
                <a:solidFill>
                  <a:schemeClr val="accent5"/>
                </a:solidFill>
                <a:latin typeface="Assistant"/>
                <a:ea typeface="Assistant"/>
                <a:cs typeface="Assistant"/>
                <a:sym typeface="Assistant"/>
              </a:endParaRPr>
            </a:p>
          </p:txBody>
        </p:sp>
        <p:cxnSp>
          <p:nvCxnSpPr>
            <p:cNvPr id="1130" name="Google Shape;1130;p94"/>
            <p:cNvCxnSpPr/>
            <p:nvPr/>
          </p:nvCxnSpPr>
          <p:spPr>
            <a:xfrm rot="10800000">
              <a:off x="3495900" y="3194075"/>
              <a:ext cx="921600" cy="492000"/>
            </a:xfrm>
            <a:prstGeom prst="straightConnector1">
              <a:avLst/>
            </a:prstGeom>
            <a:noFill/>
            <a:ln w="9525" cap="flat" cmpd="sng">
              <a:solidFill>
                <a:schemeClr val="accent5"/>
              </a:solidFill>
              <a:prstDash val="solid"/>
              <a:round/>
              <a:headEnd type="none" w="med" len="med"/>
              <a:tailEnd type="triangle" w="med" len="med"/>
            </a:ln>
          </p:spPr>
        </p:cxnSp>
        <p:cxnSp>
          <p:nvCxnSpPr>
            <p:cNvPr id="1131" name="Google Shape;1131;p94"/>
            <p:cNvCxnSpPr/>
            <p:nvPr/>
          </p:nvCxnSpPr>
          <p:spPr>
            <a:xfrm rot="10800000">
              <a:off x="3524100" y="3510575"/>
              <a:ext cx="893400" cy="175500"/>
            </a:xfrm>
            <a:prstGeom prst="straightConnector1">
              <a:avLst/>
            </a:prstGeom>
            <a:noFill/>
            <a:ln w="9525" cap="flat" cmpd="sng">
              <a:solidFill>
                <a:schemeClr val="accent5"/>
              </a:solidFill>
              <a:prstDash val="solid"/>
              <a:round/>
              <a:headEnd type="none" w="med" len="med"/>
              <a:tailEnd type="triangle" w="med" len="med"/>
            </a:ln>
          </p:spPr>
        </p:cxnSp>
        <p:cxnSp>
          <p:nvCxnSpPr>
            <p:cNvPr id="1132" name="Google Shape;1132;p94"/>
            <p:cNvCxnSpPr/>
            <p:nvPr/>
          </p:nvCxnSpPr>
          <p:spPr>
            <a:xfrm flipH="1">
              <a:off x="3510000" y="3686075"/>
              <a:ext cx="907500" cy="167700"/>
            </a:xfrm>
            <a:prstGeom prst="straightConnector1">
              <a:avLst/>
            </a:prstGeom>
            <a:noFill/>
            <a:ln w="9525" cap="flat" cmpd="sng">
              <a:solidFill>
                <a:schemeClr val="accent5"/>
              </a:solidFill>
              <a:prstDash val="solid"/>
              <a:round/>
              <a:headEnd type="none" w="med" len="med"/>
              <a:tailEnd type="triangle" w="med" len="med"/>
            </a:ln>
          </p:spPr>
        </p:cxnSp>
        <p:cxnSp>
          <p:nvCxnSpPr>
            <p:cNvPr id="1133" name="Google Shape;1133;p94"/>
            <p:cNvCxnSpPr/>
            <p:nvPr/>
          </p:nvCxnSpPr>
          <p:spPr>
            <a:xfrm flipH="1">
              <a:off x="3538800" y="3686075"/>
              <a:ext cx="878700" cy="474900"/>
            </a:xfrm>
            <a:prstGeom prst="straightConnector1">
              <a:avLst/>
            </a:prstGeom>
            <a:noFill/>
            <a:ln w="9525" cap="flat" cmpd="sng">
              <a:solidFill>
                <a:schemeClr val="accent5"/>
              </a:solidFill>
              <a:prstDash val="solid"/>
              <a:round/>
              <a:headEnd type="none" w="med" len="med"/>
              <a:tailEnd type="triangle" w="med" len="med"/>
            </a:ln>
          </p:spPr>
        </p:cxnSp>
      </p:grpSp>
      <p:sp>
        <p:nvSpPr>
          <p:cNvPr id="1134" name="Google Shape;1134;p94"/>
          <p:cNvSpPr/>
          <p:nvPr/>
        </p:nvSpPr>
        <p:spPr>
          <a:xfrm>
            <a:off x="5929225" y="4468250"/>
            <a:ext cx="2794500" cy="322800"/>
          </a:xfrm>
          <a:prstGeom prst="roundRect">
            <a:avLst>
              <a:gd name="adj" fmla="val 32789"/>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200">
                <a:solidFill>
                  <a:schemeClr val="accent5"/>
                </a:solidFill>
                <a:latin typeface="Assistant"/>
                <a:ea typeface="Assistant"/>
                <a:cs typeface="Assistant"/>
                <a:sym typeface="Assistant"/>
              </a:rPr>
              <a:t>Add them up to get our overall answer!</a:t>
            </a:r>
            <a:endParaRPr sz="1200">
              <a:solidFill>
                <a:schemeClr val="accent5"/>
              </a:solidFill>
              <a:latin typeface="Assistant"/>
              <a:ea typeface="Assistant"/>
              <a:cs typeface="Assistant"/>
              <a:sym typeface="Assistant"/>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95"/>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HOW EFFICIENT IS THIS ALGORITHM? </a:t>
            </a:r>
            <a:endParaRPr sz="3600">
              <a:solidFill>
                <a:schemeClr val="accent5"/>
              </a:solidFill>
              <a:latin typeface="Lato Light"/>
              <a:ea typeface="Lato Light"/>
              <a:cs typeface="Lato Light"/>
              <a:sym typeface="Lato Light"/>
            </a:endParaRPr>
          </a:p>
        </p:txBody>
      </p:sp>
      <p:sp>
        <p:nvSpPr>
          <p:cNvPr id="1141" name="Google Shape;1141;p95"/>
          <p:cNvSpPr txBox="1">
            <a:spLocks noGrp="1"/>
          </p:cNvSpPr>
          <p:nvPr>
            <p:ph type="subTitle" idx="1"/>
          </p:nvPr>
        </p:nvSpPr>
        <p:spPr>
          <a:xfrm>
            <a:off x="311700" y="1095650"/>
            <a:ext cx="8365200" cy="16518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Let’s start small: </a:t>
            </a:r>
            <a:r>
              <a:rPr lang="en" sz="2000">
                <a:solidFill>
                  <a:srgbClr val="000000"/>
                </a:solidFill>
                <a:latin typeface="Assistant ExtraLight"/>
                <a:ea typeface="Assistant ExtraLight"/>
                <a:cs typeface="Assistant ExtraLight"/>
                <a:sym typeface="Assistant ExtraLight"/>
              </a:rPr>
              <a:t>if we’re multiplying two 4-digit numbers, how many 1-digit multiplications does the algorithm perform?</a:t>
            </a:r>
            <a:endParaRPr sz="20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In other words, how many times do we reach the base case where we actually perform a “multiplication” (a.k.a. a table lookup)?</a:t>
            </a:r>
            <a:endParaRPr sz="18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This at least lower bounds the number of operations needed overall</a:t>
            </a:r>
            <a:endParaRPr sz="1800">
              <a:solidFill>
                <a:srgbClr val="000000"/>
              </a:solidFill>
              <a:latin typeface="Assistant ExtraLight"/>
              <a:ea typeface="Assistant ExtraLight"/>
              <a:cs typeface="Assistant ExtraLight"/>
              <a:sym typeface="Assistant ExtraLight"/>
            </a:endParaRPr>
          </a:p>
        </p:txBody>
      </p:sp>
      <p:sp>
        <p:nvSpPr>
          <p:cNvPr id="1142" name="Google Shape;1142;p95"/>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sp>
        <p:nvSpPr>
          <p:cNvPr id="1147" name="Google Shape;1147;p96"/>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HOW EFFICIENT IS THIS ALGORITHM? </a:t>
            </a:r>
            <a:endParaRPr sz="3600">
              <a:solidFill>
                <a:schemeClr val="accent5"/>
              </a:solidFill>
              <a:latin typeface="Lato Light"/>
              <a:ea typeface="Lato Light"/>
              <a:cs typeface="Lato Light"/>
              <a:sym typeface="Lato Light"/>
            </a:endParaRPr>
          </a:p>
        </p:txBody>
      </p:sp>
      <p:sp>
        <p:nvSpPr>
          <p:cNvPr id="1148" name="Google Shape;1148;p96"/>
          <p:cNvSpPr txBox="1">
            <a:spLocks noGrp="1"/>
          </p:cNvSpPr>
          <p:nvPr>
            <p:ph type="subTitle" idx="1"/>
          </p:nvPr>
        </p:nvSpPr>
        <p:spPr>
          <a:xfrm>
            <a:off x="311700" y="1095650"/>
            <a:ext cx="8365200" cy="16518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Let’s start small: </a:t>
            </a:r>
            <a:r>
              <a:rPr lang="en" sz="2000">
                <a:solidFill>
                  <a:srgbClr val="000000"/>
                </a:solidFill>
                <a:latin typeface="Assistant ExtraLight"/>
                <a:ea typeface="Assistant ExtraLight"/>
                <a:cs typeface="Assistant ExtraLight"/>
                <a:sym typeface="Assistant ExtraLight"/>
              </a:rPr>
              <a:t>if we’re multiplying two 4-digit numbers, how many 1-digit multiplications does the algorithm perform?</a:t>
            </a:r>
            <a:endParaRPr sz="20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In other words, how many times do we reach the base case where we actually perform a “multiplication” (a.k.a. a table lookup)?</a:t>
            </a:r>
            <a:endParaRPr sz="18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This at least lower bounds the number of operations needed overall</a:t>
            </a:r>
            <a:endParaRPr sz="1800">
              <a:solidFill>
                <a:srgbClr val="000000"/>
              </a:solidFill>
              <a:latin typeface="Assistant ExtraLight"/>
              <a:ea typeface="Assistant ExtraLight"/>
              <a:cs typeface="Assistant ExtraLight"/>
              <a:sym typeface="Assistant ExtraLight"/>
            </a:endParaRPr>
          </a:p>
        </p:txBody>
      </p:sp>
      <p:sp>
        <p:nvSpPr>
          <p:cNvPr id="1193" name="Google Shape;1193;p96"/>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37</a:t>
            </a:fld>
            <a:endParaRPr/>
          </a:p>
        </p:txBody>
      </p:sp>
      <p:grpSp>
        <p:nvGrpSpPr>
          <p:cNvPr id="1149" name="Google Shape;1149;p96"/>
          <p:cNvGrpSpPr/>
          <p:nvPr/>
        </p:nvGrpSpPr>
        <p:grpSpPr>
          <a:xfrm>
            <a:off x="1706667" y="2863625"/>
            <a:ext cx="5730662" cy="2079488"/>
            <a:chOff x="926967" y="2863625"/>
            <a:chExt cx="5730662" cy="2079488"/>
          </a:xfrm>
        </p:grpSpPr>
        <p:sp>
          <p:nvSpPr>
            <p:cNvPr id="1150" name="Google Shape;1150;p96"/>
            <p:cNvSpPr/>
            <p:nvPr/>
          </p:nvSpPr>
          <p:spPr>
            <a:xfrm>
              <a:off x="3085119" y="2863625"/>
              <a:ext cx="1551900" cy="3198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5"/>
                  </a:solidFill>
                  <a:latin typeface="Assistant"/>
                  <a:ea typeface="Assistant"/>
                  <a:cs typeface="Assistant"/>
                  <a:sym typeface="Assistant"/>
                </a:rPr>
                <a:t>4 digit</a:t>
              </a:r>
              <a:endParaRPr>
                <a:solidFill>
                  <a:schemeClr val="accent5"/>
                </a:solidFill>
                <a:latin typeface="Assistant"/>
                <a:ea typeface="Assistant"/>
                <a:cs typeface="Assistant"/>
                <a:sym typeface="Assistant"/>
              </a:endParaRPr>
            </a:p>
          </p:txBody>
        </p:sp>
        <p:sp>
          <p:nvSpPr>
            <p:cNvPr id="1151" name="Google Shape;1151;p96"/>
            <p:cNvSpPr/>
            <p:nvPr/>
          </p:nvSpPr>
          <p:spPr>
            <a:xfrm>
              <a:off x="2199075" y="3368025"/>
              <a:ext cx="6660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a:solidFill>
                    <a:schemeClr val="accent5"/>
                  </a:solidFill>
                  <a:latin typeface="Assistant"/>
                  <a:ea typeface="Assistant"/>
                  <a:cs typeface="Assistant"/>
                  <a:sym typeface="Assistant"/>
                </a:rPr>
                <a:t>2 digit</a:t>
              </a:r>
              <a:endParaRPr sz="1200">
                <a:solidFill>
                  <a:schemeClr val="accent5"/>
                </a:solidFill>
                <a:latin typeface="Assistant"/>
                <a:ea typeface="Assistant"/>
                <a:cs typeface="Assistant"/>
                <a:sym typeface="Assistant"/>
              </a:endParaRPr>
            </a:p>
          </p:txBody>
        </p:sp>
        <p:cxnSp>
          <p:nvCxnSpPr>
            <p:cNvPr id="1152" name="Google Shape;1152;p96"/>
            <p:cNvCxnSpPr>
              <a:stCxn id="1150" idx="2"/>
              <a:endCxn id="1151" idx="0"/>
            </p:cNvCxnSpPr>
            <p:nvPr/>
          </p:nvCxnSpPr>
          <p:spPr>
            <a:xfrm flipH="1">
              <a:off x="2532069" y="3183425"/>
              <a:ext cx="1329000" cy="184500"/>
            </a:xfrm>
            <a:prstGeom prst="straightConnector1">
              <a:avLst/>
            </a:prstGeom>
            <a:noFill/>
            <a:ln w="9525" cap="flat" cmpd="sng">
              <a:solidFill>
                <a:srgbClr val="595959"/>
              </a:solidFill>
              <a:prstDash val="solid"/>
              <a:round/>
              <a:headEnd type="none" w="med" len="med"/>
              <a:tailEnd type="none" w="med" len="med"/>
            </a:ln>
          </p:spPr>
        </p:cxnSp>
        <p:cxnSp>
          <p:nvCxnSpPr>
            <p:cNvPr id="1153" name="Google Shape;1153;p96"/>
            <p:cNvCxnSpPr>
              <a:stCxn id="1150" idx="2"/>
              <a:endCxn id="1154" idx="0"/>
            </p:cNvCxnSpPr>
            <p:nvPr/>
          </p:nvCxnSpPr>
          <p:spPr>
            <a:xfrm flipH="1">
              <a:off x="3417969" y="3183425"/>
              <a:ext cx="443100" cy="184500"/>
            </a:xfrm>
            <a:prstGeom prst="straightConnector1">
              <a:avLst/>
            </a:prstGeom>
            <a:noFill/>
            <a:ln w="9525" cap="flat" cmpd="sng">
              <a:solidFill>
                <a:srgbClr val="595959"/>
              </a:solidFill>
              <a:prstDash val="solid"/>
              <a:round/>
              <a:headEnd type="none" w="med" len="med"/>
              <a:tailEnd type="none" w="med" len="med"/>
            </a:ln>
          </p:spPr>
        </p:cxnSp>
        <p:sp>
          <p:nvSpPr>
            <p:cNvPr id="1155" name="Google Shape;1155;p96"/>
            <p:cNvSpPr/>
            <p:nvPr/>
          </p:nvSpPr>
          <p:spPr>
            <a:xfrm>
              <a:off x="3971075" y="3368025"/>
              <a:ext cx="6660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a:solidFill>
                    <a:schemeClr val="accent5"/>
                  </a:solidFill>
                  <a:latin typeface="Assistant"/>
                  <a:ea typeface="Assistant"/>
                  <a:cs typeface="Assistant"/>
                  <a:sym typeface="Assistant"/>
                </a:rPr>
                <a:t>2 digit</a:t>
              </a:r>
              <a:endParaRPr sz="1200">
                <a:solidFill>
                  <a:schemeClr val="accent5"/>
                </a:solidFill>
                <a:latin typeface="Assistant"/>
                <a:ea typeface="Assistant"/>
                <a:cs typeface="Assistant"/>
                <a:sym typeface="Assistant"/>
              </a:endParaRPr>
            </a:p>
          </p:txBody>
        </p:sp>
        <p:sp>
          <p:nvSpPr>
            <p:cNvPr id="1156" name="Google Shape;1156;p96"/>
            <p:cNvSpPr/>
            <p:nvPr/>
          </p:nvSpPr>
          <p:spPr>
            <a:xfrm>
              <a:off x="4857067" y="3368025"/>
              <a:ext cx="6660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a:solidFill>
                    <a:schemeClr val="accent5"/>
                  </a:solidFill>
                  <a:latin typeface="Assistant"/>
                  <a:ea typeface="Assistant"/>
                  <a:cs typeface="Assistant"/>
                  <a:sym typeface="Assistant"/>
                </a:rPr>
                <a:t>2 digit</a:t>
              </a:r>
              <a:endParaRPr sz="1200">
                <a:solidFill>
                  <a:schemeClr val="accent5"/>
                </a:solidFill>
                <a:latin typeface="Assistant"/>
                <a:ea typeface="Assistant"/>
                <a:cs typeface="Assistant"/>
                <a:sym typeface="Assistant"/>
              </a:endParaRPr>
            </a:p>
          </p:txBody>
        </p:sp>
        <p:cxnSp>
          <p:nvCxnSpPr>
            <p:cNvPr id="1157" name="Google Shape;1157;p96"/>
            <p:cNvCxnSpPr>
              <a:stCxn id="1150" idx="2"/>
              <a:endCxn id="1155" idx="0"/>
            </p:cNvCxnSpPr>
            <p:nvPr/>
          </p:nvCxnSpPr>
          <p:spPr>
            <a:xfrm>
              <a:off x="3861069" y="3183425"/>
              <a:ext cx="443100" cy="184500"/>
            </a:xfrm>
            <a:prstGeom prst="straightConnector1">
              <a:avLst/>
            </a:prstGeom>
            <a:noFill/>
            <a:ln w="9525" cap="flat" cmpd="sng">
              <a:solidFill>
                <a:schemeClr val="dk2"/>
              </a:solidFill>
              <a:prstDash val="solid"/>
              <a:round/>
              <a:headEnd type="none" w="med" len="med"/>
              <a:tailEnd type="none" w="med" len="med"/>
            </a:ln>
          </p:spPr>
        </p:cxnSp>
        <p:cxnSp>
          <p:nvCxnSpPr>
            <p:cNvPr id="1158" name="Google Shape;1158;p96"/>
            <p:cNvCxnSpPr>
              <a:stCxn id="1150" idx="2"/>
              <a:endCxn id="1156" idx="0"/>
            </p:cNvCxnSpPr>
            <p:nvPr/>
          </p:nvCxnSpPr>
          <p:spPr>
            <a:xfrm>
              <a:off x="3861069" y="3183425"/>
              <a:ext cx="1329000" cy="184500"/>
            </a:xfrm>
            <a:prstGeom prst="straightConnector1">
              <a:avLst/>
            </a:prstGeom>
            <a:noFill/>
            <a:ln w="9525" cap="flat" cmpd="sng">
              <a:solidFill>
                <a:schemeClr val="dk2"/>
              </a:solidFill>
              <a:prstDash val="solid"/>
              <a:round/>
              <a:headEnd type="none" w="med" len="med"/>
              <a:tailEnd type="none" w="med" len="med"/>
            </a:ln>
          </p:spPr>
        </p:cxnSp>
        <p:sp>
          <p:nvSpPr>
            <p:cNvPr id="1159" name="Google Shape;1159;p96"/>
            <p:cNvSpPr/>
            <p:nvPr/>
          </p:nvSpPr>
          <p:spPr>
            <a:xfrm>
              <a:off x="1150200" y="3627225"/>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sp>
          <p:nvSpPr>
            <p:cNvPr id="1160" name="Google Shape;1160;p96"/>
            <p:cNvSpPr/>
            <p:nvPr/>
          </p:nvSpPr>
          <p:spPr>
            <a:xfrm>
              <a:off x="926967" y="4010175"/>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cxnSp>
          <p:nvCxnSpPr>
            <p:cNvPr id="1161" name="Google Shape;1161;p96"/>
            <p:cNvCxnSpPr>
              <a:stCxn id="1151" idx="2"/>
              <a:endCxn id="1159" idx="3"/>
            </p:cNvCxnSpPr>
            <p:nvPr/>
          </p:nvCxnSpPr>
          <p:spPr>
            <a:xfrm flipH="1">
              <a:off x="1602975" y="3658725"/>
              <a:ext cx="929100" cy="114000"/>
            </a:xfrm>
            <a:prstGeom prst="straightConnector1">
              <a:avLst/>
            </a:prstGeom>
            <a:noFill/>
            <a:ln w="9525" cap="flat" cmpd="sng">
              <a:solidFill>
                <a:srgbClr val="595959"/>
              </a:solidFill>
              <a:prstDash val="solid"/>
              <a:round/>
              <a:headEnd type="none" w="med" len="med"/>
              <a:tailEnd type="none" w="med" len="med"/>
            </a:ln>
          </p:spPr>
        </p:cxnSp>
        <p:cxnSp>
          <p:nvCxnSpPr>
            <p:cNvPr id="1162" name="Google Shape;1162;p96"/>
            <p:cNvCxnSpPr>
              <a:stCxn id="1151" idx="2"/>
              <a:endCxn id="1160" idx="3"/>
            </p:cNvCxnSpPr>
            <p:nvPr/>
          </p:nvCxnSpPr>
          <p:spPr>
            <a:xfrm flipH="1">
              <a:off x="1379775" y="3658725"/>
              <a:ext cx="1152300" cy="496800"/>
            </a:xfrm>
            <a:prstGeom prst="straightConnector1">
              <a:avLst/>
            </a:prstGeom>
            <a:noFill/>
            <a:ln w="9525" cap="flat" cmpd="sng">
              <a:solidFill>
                <a:srgbClr val="595959"/>
              </a:solidFill>
              <a:prstDash val="solid"/>
              <a:round/>
              <a:headEnd type="none" w="med" len="med"/>
              <a:tailEnd type="none" w="med" len="med"/>
            </a:ln>
          </p:spPr>
        </p:cxnSp>
        <p:sp>
          <p:nvSpPr>
            <p:cNvPr id="1163" name="Google Shape;1163;p96"/>
            <p:cNvSpPr/>
            <p:nvPr/>
          </p:nvSpPr>
          <p:spPr>
            <a:xfrm>
              <a:off x="1267144" y="4361625"/>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sp>
          <p:nvSpPr>
            <p:cNvPr id="1164" name="Google Shape;1164;p96"/>
            <p:cNvSpPr/>
            <p:nvPr/>
          </p:nvSpPr>
          <p:spPr>
            <a:xfrm>
              <a:off x="1841186" y="4203100"/>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cxnSp>
          <p:nvCxnSpPr>
            <p:cNvPr id="1165" name="Google Shape;1165;p96"/>
            <p:cNvCxnSpPr>
              <a:stCxn id="1151" idx="2"/>
              <a:endCxn id="1163" idx="0"/>
            </p:cNvCxnSpPr>
            <p:nvPr/>
          </p:nvCxnSpPr>
          <p:spPr>
            <a:xfrm flipH="1">
              <a:off x="1493475" y="3658725"/>
              <a:ext cx="1038600" cy="702900"/>
            </a:xfrm>
            <a:prstGeom prst="straightConnector1">
              <a:avLst/>
            </a:prstGeom>
            <a:noFill/>
            <a:ln w="9525" cap="flat" cmpd="sng">
              <a:solidFill>
                <a:schemeClr val="dk2"/>
              </a:solidFill>
              <a:prstDash val="solid"/>
              <a:round/>
              <a:headEnd type="none" w="med" len="med"/>
              <a:tailEnd type="none" w="med" len="med"/>
            </a:ln>
          </p:spPr>
        </p:cxnSp>
        <p:cxnSp>
          <p:nvCxnSpPr>
            <p:cNvPr id="1166" name="Google Shape;1166;p96"/>
            <p:cNvCxnSpPr>
              <a:stCxn id="1151" idx="2"/>
              <a:endCxn id="1164" idx="0"/>
            </p:cNvCxnSpPr>
            <p:nvPr/>
          </p:nvCxnSpPr>
          <p:spPr>
            <a:xfrm flipH="1">
              <a:off x="2067675" y="3658725"/>
              <a:ext cx="464400" cy="544500"/>
            </a:xfrm>
            <a:prstGeom prst="straightConnector1">
              <a:avLst/>
            </a:prstGeom>
            <a:noFill/>
            <a:ln w="9525" cap="flat" cmpd="sng">
              <a:solidFill>
                <a:schemeClr val="dk2"/>
              </a:solidFill>
              <a:prstDash val="solid"/>
              <a:round/>
              <a:headEnd type="none" w="med" len="med"/>
              <a:tailEnd type="none" w="med" len="med"/>
            </a:ln>
          </p:spPr>
        </p:cxnSp>
        <p:sp>
          <p:nvSpPr>
            <p:cNvPr id="1154" name="Google Shape;1154;p96"/>
            <p:cNvSpPr/>
            <p:nvPr/>
          </p:nvSpPr>
          <p:spPr>
            <a:xfrm>
              <a:off x="3085087" y="3368013"/>
              <a:ext cx="6660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a:solidFill>
                    <a:schemeClr val="accent5"/>
                  </a:solidFill>
                  <a:latin typeface="Assistant"/>
                  <a:ea typeface="Assistant"/>
                  <a:cs typeface="Assistant"/>
                  <a:sym typeface="Assistant"/>
                </a:rPr>
                <a:t>2 digit</a:t>
              </a:r>
              <a:endParaRPr sz="1200">
                <a:solidFill>
                  <a:schemeClr val="accent5"/>
                </a:solidFill>
                <a:latin typeface="Assistant"/>
                <a:ea typeface="Assistant"/>
                <a:cs typeface="Assistant"/>
                <a:sym typeface="Assistant"/>
              </a:endParaRPr>
            </a:p>
          </p:txBody>
        </p:sp>
        <p:sp>
          <p:nvSpPr>
            <p:cNvPr id="1167" name="Google Shape;1167;p96"/>
            <p:cNvSpPr/>
            <p:nvPr/>
          </p:nvSpPr>
          <p:spPr>
            <a:xfrm>
              <a:off x="2455863" y="3938013"/>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sp>
          <p:nvSpPr>
            <p:cNvPr id="1168" name="Google Shape;1168;p96"/>
            <p:cNvSpPr/>
            <p:nvPr/>
          </p:nvSpPr>
          <p:spPr>
            <a:xfrm>
              <a:off x="2455879" y="4514013"/>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cxnSp>
          <p:nvCxnSpPr>
            <p:cNvPr id="1169" name="Google Shape;1169;p96"/>
            <p:cNvCxnSpPr>
              <a:stCxn id="1154" idx="2"/>
              <a:endCxn id="1167" idx="0"/>
            </p:cNvCxnSpPr>
            <p:nvPr/>
          </p:nvCxnSpPr>
          <p:spPr>
            <a:xfrm flipH="1">
              <a:off x="2682187" y="3658713"/>
              <a:ext cx="735900" cy="279300"/>
            </a:xfrm>
            <a:prstGeom prst="straightConnector1">
              <a:avLst/>
            </a:prstGeom>
            <a:noFill/>
            <a:ln w="9525" cap="flat" cmpd="sng">
              <a:solidFill>
                <a:srgbClr val="595959"/>
              </a:solidFill>
              <a:prstDash val="solid"/>
              <a:round/>
              <a:headEnd type="none" w="med" len="med"/>
              <a:tailEnd type="none" w="med" len="med"/>
            </a:ln>
          </p:spPr>
        </p:cxnSp>
        <p:cxnSp>
          <p:nvCxnSpPr>
            <p:cNvPr id="1170" name="Google Shape;1170;p96"/>
            <p:cNvCxnSpPr>
              <a:stCxn id="1154" idx="2"/>
              <a:endCxn id="1168" idx="0"/>
            </p:cNvCxnSpPr>
            <p:nvPr/>
          </p:nvCxnSpPr>
          <p:spPr>
            <a:xfrm flipH="1">
              <a:off x="2682187" y="3658713"/>
              <a:ext cx="735900" cy="855300"/>
            </a:xfrm>
            <a:prstGeom prst="straightConnector1">
              <a:avLst/>
            </a:prstGeom>
            <a:noFill/>
            <a:ln w="9525" cap="flat" cmpd="sng">
              <a:solidFill>
                <a:srgbClr val="595959"/>
              </a:solidFill>
              <a:prstDash val="solid"/>
              <a:round/>
              <a:headEnd type="none" w="med" len="med"/>
              <a:tailEnd type="none" w="med" len="med"/>
            </a:ln>
          </p:spPr>
        </p:cxnSp>
        <p:sp>
          <p:nvSpPr>
            <p:cNvPr id="1171" name="Google Shape;1171;p96"/>
            <p:cNvSpPr/>
            <p:nvPr/>
          </p:nvSpPr>
          <p:spPr>
            <a:xfrm>
              <a:off x="2938082" y="4652413"/>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sp>
          <p:nvSpPr>
            <p:cNvPr id="1172" name="Google Shape;1172;p96"/>
            <p:cNvSpPr/>
            <p:nvPr/>
          </p:nvSpPr>
          <p:spPr>
            <a:xfrm>
              <a:off x="3298373" y="4269413"/>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cxnSp>
          <p:nvCxnSpPr>
            <p:cNvPr id="1173" name="Google Shape;1173;p96"/>
            <p:cNvCxnSpPr>
              <a:stCxn id="1154" idx="2"/>
              <a:endCxn id="1171" idx="0"/>
            </p:cNvCxnSpPr>
            <p:nvPr/>
          </p:nvCxnSpPr>
          <p:spPr>
            <a:xfrm flipH="1">
              <a:off x="3164287" y="3658713"/>
              <a:ext cx="253800" cy="993600"/>
            </a:xfrm>
            <a:prstGeom prst="straightConnector1">
              <a:avLst/>
            </a:prstGeom>
            <a:noFill/>
            <a:ln w="9525" cap="flat" cmpd="sng">
              <a:solidFill>
                <a:schemeClr val="dk2"/>
              </a:solidFill>
              <a:prstDash val="solid"/>
              <a:round/>
              <a:headEnd type="none" w="med" len="med"/>
              <a:tailEnd type="none" w="med" len="med"/>
            </a:ln>
          </p:spPr>
        </p:cxnSp>
        <p:cxnSp>
          <p:nvCxnSpPr>
            <p:cNvPr id="1174" name="Google Shape;1174;p96"/>
            <p:cNvCxnSpPr>
              <a:stCxn id="1154" idx="2"/>
              <a:endCxn id="1172" idx="0"/>
            </p:cNvCxnSpPr>
            <p:nvPr/>
          </p:nvCxnSpPr>
          <p:spPr>
            <a:xfrm>
              <a:off x="3418087" y="3658713"/>
              <a:ext cx="106500" cy="610800"/>
            </a:xfrm>
            <a:prstGeom prst="straightConnector1">
              <a:avLst/>
            </a:prstGeom>
            <a:noFill/>
            <a:ln w="9525" cap="flat" cmpd="sng">
              <a:solidFill>
                <a:schemeClr val="dk2"/>
              </a:solidFill>
              <a:prstDash val="solid"/>
              <a:round/>
              <a:headEnd type="none" w="med" len="med"/>
              <a:tailEnd type="none" w="med" len="med"/>
            </a:ln>
          </p:spPr>
        </p:cxnSp>
        <p:sp>
          <p:nvSpPr>
            <p:cNvPr id="1175" name="Google Shape;1175;p96"/>
            <p:cNvSpPr/>
            <p:nvPr/>
          </p:nvSpPr>
          <p:spPr>
            <a:xfrm>
              <a:off x="3940662" y="4269413"/>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sp>
          <p:nvSpPr>
            <p:cNvPr id="1176" name="Google Shape;1176;p96"/>
            <p:cNvSpPr/>
            <p:nvPr/>
          </p:nvSpPr>
          <p:spPr>
            <a:xfrm>
              <a:off x="4234679" y="4652413"/>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cxnSp>
          <p:nvCxnSpPr>
            <p:cNvPr id="1177" name="Google Shape;1177;p96"/>
            <p:cNvCxnSpPr>
              <a:stCxn id="1155" idx="2"/>
              <a:endCxn id="1176" idx="0"/>
            </p:cNvCxnSpPr>
            <p:nvPr/>
          </p:nvCxnSpPr>
          <p:spPr>
            <a:xfrm>
              <a:off x="4304075" y="3658725"/>
              <a:ext cx="156900" cy="993600"/>
            </a:xfrm>
            <a:prstGeom prst="straightConnector1">
              <a:avLst/>
            </a:prstGeom>
            <a:noFill/>
            <a:ln w="9525" cap="flat" cmpd="sng">
              <a:solidFill>
                <a:srgbClr val="595959"/>
              </a:solidFill>
              <a:prstDash val="solid"/>
              <a:round/>
              <a:headEnd type="none" w="med" len="med"/>
              <a:tailEnd type="none" w="med" len="med"/>
            </a:ln>
          </p:spPr>
        </p:cxnSp>
        <p:sp>
          <p:nvSpPr>
            <p:cNvPr id="1178" name="Google Shape;1178;p96"/>
            <p:cNvSpPr/>
            <p:nvPr/>
          </p:nvSpPr>
          <p:spPr>
            <a:xfrm>
              <a:off x="4755571" y="4514034"/>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sp>
          <p:nvSpPr>
            <p:cNvPr id="1179" name="Google Shape;1179;p96"/>
            <p:cNvSpPr/>
            <p:nvPr/>
          </p:nvSpPr>
          <p:spPr>
            <a:xfrm>
              <a:off x="4755573" y="3941013"/>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cxnSp>
          <p:nvCxnSpPr>
            <p:cNvPr id="1180" name="Google Shape;1180;p96"/>
            <p:cNvCxnSpPr>
              <a:stCxn id="1155" idx="2"/>
              <a:endCxn id="1178" idx="0"/>
            </p:cNvCxnSpPr>
            <p:nvPr/>
          </p:nvCxnSpPr>
          <p:spPr>
            <a:xfrm>
              <a:off x="4304075" y="3658725"/>
              <a:ext cx="677700" cy="855300"/>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96"/>
            <p:cNvCxnSpPr>
              <a:stCxn id="1155" idx="2"/>
              <a:endCxn id="1179" idx="0"/>
            </p:cNvCxnSpPr>
            <p:nvPr/>
          </p:nvCxnSpPr>
          <p:spPr>
            <a:xfrm>
              <a:off x="4304075" y="3658725"/>
              <a:ext cx="677700" cy="282300"/>
            </a:xfrm>
            <a:prstGeom prst="straightConnector1">
              <a:avLst/>
            </a:prstGeom>
            <a:noFill/>
            <a:ln w="9525" cap="flat" cmpd="sng">
              <a:solidFill>
                <a:schemeClr val="dk2"/>
              </a:solidFill>
              <a:prstDash val="solid"/>
              <a:round/>
              <a:headEnd type="none" w="med" len="med"/>
              <a:tailEnd type="none" w="med" len="med"/>
            </a:ln>
          </p:spPr>
        </p:cxnSp>
        <p:cxnSp>
          <p:nvCxnSpPr>
            <p:cNvPr id="1182" name="Google Shape;1182;p96"/>
            <p:cNvCxnSpPr>
              <a:stCxn id="1155" idx="2"/>
              <a:endCxn id="1175" idx="0"/>
            </p:cNvCxnSpPr>
            <p:nvPr/>
          </p:nvCxnSpPr>
          <p:spPr>
            <a:xfrm flipH="1">
              <a:off x="4166975" y="3658725"/>
              <a:ext cx="137100" cy="610800"/>
            </a:xfrm>
            <a:prstGeom prst="straightConnector1">
              <a:avLst/>
            </a:prstGeom>
            <a:noFill/>
            <a:ln w="9525" cap="flat" cmpd="sng">
              <a:solidFill>
                <a:srgbClr val="595959"/>
              </a:solidFill>
              <a:prstDash val="solid"/>
              <a:round/>
              <a:headEnd type="none" w="med" len="med"/>
              <a:tailEnd type="none" w="med" len="med"/>
            </a:ln>
          </p:spPr>
        </p:cxnSp>
        <p:sp>
          <p:nvSpPr>
            <p:cNvPr id="1183" name="Google Shape;1183;p96"/>
            <p:cNvSpPr/>
            <p:nvPr/>
          </p:nvSpPr>
          <p:spPr>
            <a:xfrm>
              <a:off x="5403674" y="4203088"/>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sp>
          <p:nvSpPr>
            <p:cNvPr id="1184" name="Google Shape;1184;p96"/>
            <p:cNvSpPr/>
            <p:nvPr/>
          </p:nvSpPr>
          <p:spPr>
            <a:xfrm>
              <a:off x="5946304" y="4361613"/>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cxnSp>
          <p:nvCxnSpPr>
            <p:cNvPr id="1185" name="Google Shape;1185;p96"/>
            <p:cNvCxnSpPr>
              <a:stCxn id="1156" idx="2"/>
              <a:endCxn id="1184" idx="0"/>
            </p:cNvCxnSpPr>
            <p:nvPr/>
          </p:nvCxnSpPr>
          <p:spPr>
            <a:xfrm>
              <a:off x="5190067" y="3658725"/>
              <a:ext cx="982500" cy="702900"/>
            </a:xfrm>
            <a:prstGeom prst="straightConnector1">
              <a:avLst/>
            </a:prstGeom>
            <a:noFill/>
            <a:ln w="9525" cap="flat" cmpd="sng">
              <a:solidFill>
                <a:srgbClr val="595959"/>
              </a:solidFill>
              <a:prstDash val="solid"/>
              <a:round/>
              <a:headEnd type="none" w="med" len="med"/>
              <a:tailEnd type="none" w="med" len="med"/>
            </a:ln>
          </p:spPr>
        </p:cxnSp>
        <p:sp>
          <p:nvSpPr>
            <p:cNvPr id="1186" name="Google Shape;1186;p96"/>
            <p:cNvSpPr/>
            <p:nvPr/>
          </p:nvSpPr>
          <p:spPr>
            <a:xfrm>
              <a:off x="6204929" y="4010184"/>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sp>
          <p:nvSpPr>
            <p:cNvPr id="1187" name="Google Shape;1187;p96"/>
            <p:cNvSpPr/>
            <p:nvPr/>
          </p:nvSpPr>
          <p:spPr>
            <a:xfrm>
              <a:off x="6066423" y="3627213"/>
              <a:ext cx="452700" cy="290700"/>
            </a:xfrm>
            <a:prstGeom prst="roundRect">
              <a:avLst>
                <a:gd name="adj" fmla="val 50000"/>
              </a:avLst>
            </a:prstGeom>
            <a:solidFill>
              <a:srgbClr val="0097A7"/>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FFFFFF"/>
                  </a:solidFill>
                  <a:latin typeface="Assistant"/>
                  <a:ea typeface="Assistant"/>
                  <a:cs typeface="Assistant"/>
                  <a:sym typeface="Assistant"/>
                </a:rPr>
                <a:t>1 digit</a:t>
              </a:r>
              <a:endParaRPr sz="1100">
                <a:solidFill>
                  <a:srgbClr val="FFFFFF"/>
                </a:solidFill>
                <a:latin typeface="Assistant"/>
                <a:ea typeface="Assistant"/>
                <a:cs typeface="Assistant"/>
                <a:sym typeface="Assistant"/>
              </a:endParaRPr>
            </a:p>
          </p:txBody>
        </p:sp>
        <p:cxnSp>
          <p:nvCxnSpPr>
            <p:cNvPr id="1188" name="Google Shape;1188;p96"/>
            <p:cNvCxnSpPr>
              <a:stCxn id="1156" idx="2"/>
              <a:endCxn id="1186" idx="1"/>
            </p:cNvCxnSpPr>
            <p:nvPr/>
          </p:nvCxnSpPr>
          <p:spPr>
            <a:xfrm>
              <a:off x="5190067" y="3658725"/>
              <a:ext cx="1014900" cy="4968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96"/>
            <p:cNvCxnSpPr>
              <a:stCxn id="1156" idx="2"/>
              <a:endCxn id="1187" idx="1"/>
            </p:cNvCxnSpPr>
            <p:nvPr/>
          </p:nvCxnSpPr>
          <p:spPr>
            <a:xfrm>
              <a:off x="5190067" y="3658725"/>
              <a:ext cx="876300" cy="113700"/>
            </a:xfrm>
            <a:prstGeom prst="straightConnector1">
              <a:avLst/>
            </a:prstGeom>
            <a:noFill/>
            <a:ln w="9525" cap="flat" cmpd="sng">
              <a:solidFill>
                <a:schemeClr val="dk2"/>
              </a:solidFill>
              <a:prstDash val="solid"/>
              <a:round/>
              <a:headEnd type="none" w="med" len="med"/>
              <a:tailEnd type="none" w="med" len="med"/>
            </a:ln>
          </p:spPr>
        </p:cxnSp>
        <p:cxnSp>
          <p:nvCxnSpPr>
            <p:cNvPr id="1190" name="Google Shape;1190;p96"/>
            <p:cNvCxnSpPr>
              <a:stCxn id="1156" idx="2"/>
              <a:endCxn id="1183" idx="0"/>
            </p:cNvCxnSpPr>
            <p:nvPr/>
          </p:nvCxnSpPr>
          <p:spPr>
            <a:xfrm>
              <a:off x="5190067" y="3658725"/>
              <a:ext cx="440100" cy="544500"/>
            </a:xfrm>
            <a:prstGeom prst="straightConnector1">
              <a:avLst/>
            </a:prstGeom>
            <a:noFill/>
            <a:ln w="9525" cap="flat" cmpd="sng">
              <a:solidFill>
                <a:srgbClr val="595959"/>
              </a:solidFill>
              <a:prstDash val="solid"/>
              <a:round/>
              <a:headEnd type="none" w="med" len="med"/>
              <a:tailEnd type="none" w="med" len="med"/>
            </a:ln>
          </p:spPr>
        </p:cxnSp>
      </p:grpSp>
      <p:sp>
        <p:nvSpPr>
          <p:cNvPr id="1191" name="Google Shape;1191;p96"/>
          <p:cNvSpPr txBox="1"/>
          <p:nvPr/>
        </p:nvSpPr>
        <p:spPr>
          <a:xfrm>
            <a:off x="7509625" y="4336775"/>
            <a:ext cx="1391400" cy="64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b="1" i="1">
                <a:solidFill>
                  <a:srgbClr val="CC0000"/>
                </a:solidFill>
                <a:latin typeface="Assistant"/>
                <a:ea typeface="Assistant"/>
                <a:cs typeface="Assistant"/>
                <a:sym typeface="Assistant"/>
              </a:rPr>
              <a:t>Sixteen 1-digit multiplications!</a:t>
            </a:r>
            <a:endParaRPr sz="1300" b="1" i="1">
              <a:solidFill>
                <a:srgbClr val="CC0000"/>
              </a:solidFill>
              <a:latin typeface="Assistant"/>
              <a:ea typeface="Assistant"/>
              <a:cs typeface="Assistant"/>
              <a:sym typeface="Assistant"/>
            </a:endParaRPr>
          </a:p>
        </p:txBody>
      </p:sp>
      <p:sp>
        <p:nvSpPr>
          <p:cNvPr id="1192" name="Google Shape;1192;p96"/>
          <p:cNvSpPr txBox="1"/>
          <p:nvPr/>
        </p:nvSpPr>
        <p:spPr>
          <a:xfrm>
            <a:off x="311700" y="2899775"/>
            <a:ext cx="2208300" cy="68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CC0000"/>
                </a:solidFill>
                <a:latin typeface="Assistant ExtraLight"/>
                <a:ea typeface="Assistant ExtraLight"/>
                <a:cs typeface="Assistant ExtraLight"/>
                <a:sym typeface="Assistant ExtraLight"/>
              </a:rPr>
              <a:t>This is called a</a:t>
            </a:r>
            <a:br>
              <a:rPr lang="en" sz="2000" b="1">
                <a:solidFill>
                  <a:srgbClr val="CC0000"/>
                </a:solidFill>
                <a:latin typeface="Assistant"/>
                <a:ea typeface="Assistant"/>
                <a:cs typeface="Assistant"/>
                <a:sym typeface="Assistant"/>
              </a:rPr>
            </a:br>
            <a:r>
              <a:rPr lang="en" sz="2000" b="1">
                <a:solidFill>
                  <a:srgbClr val="CC0000"/>
                </a:solidFill>
                <a:latin typeface="Assistant"/>
                <a:ea typeface="Assistant"/>
                <a:cs typeface="Assistant"/>
                <a:sym typeface="Assistant"/>
              </a:rPr>
              <a:t>Recursion Tree</a:t>
            </a:r>
            <a:endParaRPr sz="2000" b="1">
              <a:solidFill>
                <a:srgbClr val="CC0000"/>
              </a:solidFill>
              <a:latin typeface="Assistant"/>
              <a:ea typeface="Assistant"/>
              <a:cs typeface="Assistant"/>
              <a:sym typeface="Assistant"/>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97"/>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HOW EFFICIENT IS THIS ALGORITHM? </a:t>
            </a:r>
            <a:endParaRPr sz="3600">
              <a:solidFill>
                <a:schemeClr val="accent5"/>
              </a:solidFill>
              <a:latin typeface="Lato Light"/>
              <a:ea typeface="Lato Light"/>
              <a:cs typeface="Lato Light"/>
              <a:sym typeface="Lato Light"/>
            </a:endParaRPr>
          </a:p>
        </p:txBody>
      </p:sp>
      <p:sp>
        <p:nvSpPr>
          <p:cNvPr id="1199" name="Google Shape;1199;p97"/>
          <p:cNvSpPr txBox="1">
            <a:spLocks noGrp="1"/>
          </p:cNvSpPr>
          <p:nvPr>
            <p:ph type="subTitle" idx="1"/>
          </p:nvPr>
        </p:nvSpPr>
        <p:spPr>
          <a:xfrm>
            <a:off x="311700" y="1095650"/>
            <a:ext cx="8365200" cy="8337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Now let’s generalize: </a:t>
            </a:r>
            <a:r>
              <a:rPr lang="en" sz="2000">
                <a:solidFill>
                  <a:srgbClr val="000000"/>
                </a:solidFill>
                <a:latin typeface="Assistant ExtraLight"/>
                <a:ea typeface="Assistant ExtraLight"/>
                <a:cs typeface="Assistant ExtraLight"/>
                <a:sym typeface="Assistant ExtraLight"/>
              </a:rPr>
              <a:t>if we’re multiplying two n-digit numbers, how many 1-digit multiplications does the algorithm perform?</a:t>
            </a:r>
            <a:endParaRPr sz="1800">
              <a:solidFill>
                <a:srgbClr val="000000"/>
              </a:solidFill>
              <a:latin typeface="Assistant ExtraLight"/>
              <a:ea typeface="Assistant ExtraLight"/>
              <a:cs typeface="Assistant ExtraLight"/>
              <a:sym typeface="Assistant ExtraLight"/>
            </a:endParaRPr>
          </a:p>
        </p:txBody>
      </p:sp>
      <p:sp>
        <p:nvSpPr>
          <p:cNvPr id="1238" name="Google Shape;1238;p97"/>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38</a:t>
            </a:fld>
            <a:endParaRPr/>
          </a:p>
        </p:txBody>
      </p:sp>
      <p:sp>
        <p:nvSpPr>
          <p:cNvPr id="1200" name="Google Shape;1200;p97"/>
          <p:cNvSpPr/>
          <p:nvPr/>
        </p:nvSpPr>
        <p:spPr>
          <a:xfrm>
            <a:off x="1763750" y="2383997"/>
            <a:ext cx="963900" cy="3198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5"/>
                </a:solidFill>
                <a:latin typeface="Assistant"/>
                <a:ea typeface="Assistant"/>
                <a:cs typeface="Assistant"/>
                <a:sym typeface="Assistant"/>
              </a:rPr>
              <a:t>n</a:t>
            </a:r>
            <a:endParaRPr b="1">
              <a:solidFill>
                <a:schemeClr val="accent5"/>
              </a:solidFill>
              <a:latin typeface="Assistant"/>
              <a:ea typeface="Assistant"/>
              <a:cs typeface="Assistant"/>
              <a:sym typeface="Assistant"/>
            </a:endParaRPr>
          </a:p>
        </p:txBody>
      </p:sp>
      <p:sp>
        <p:nvSpPr>
          <p:cNvPr id="1201" name="Google Shape;1201;p97"/>
          <p:cNvSpPr/>
          <p:nvPr/>
        </p:nvSpPr>
        <p:spPr>
          <a:xfrm>
            <a:off x="910425" y="29153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202" name="Google Shape;1202;p97"/>
          <p:cNvCxnSpPr>
            <a:stCxn id="1200" idx="2"/>
            <a:endCxn id="1201" idx="0"/>
          </p:cNvCxnSpPr>
          <p:nvPr/>
        </p:nvCxnSpPr>
        <p:spPr>
          <a:xfrm flipH="1">
            <a:off x="1178000" y="2703797"/>
            <a:ext cx="1067700" cy="211500"/>
          </a:xfrm>
          <a:prstGeom prst="straightConnector1">
            <a:avLst/>
          </a:prstGeom>
          <a:noFill/>
          <a:ln w="9525" cap="flat" cmpd="sng">
            <a:solidFill>
              <a:srgbClr val="595959"/>
            </a:solidFill>
            <a:prstDash val="dot"/>
            <a:round/>
            <a:headEnd type="none" w="med" len="med"/>
            <a:tailEnd type="none" w="med" len="med"/>
          </a:ln>
        </p:spPr>
      </p:cxnSp>
      <p:cxnSp>
        <p:nvCxnSpPr>
          <p:cNvPr id="1203" name="Google Shape;1203;p97"/>
          <p:cNvCxnSpPr>
            <a:stCxn id="1200" idx="2"/>
            <a:endCxn id="1204" idx="0"/>
          </p:cNvCxnSpPr>
          <p:nvPr/>
        </p:nvCxnSpPr>
        <p:spPr>
          <a:xfrm flipH="1">
            <a:off x="1889900" y="2703797"/>
            <a:ext cx="355800" cy="211500"/>
          </a:xfrm>
          <a:prstGeom prst="straightConnector1">
            <a:avLst/>
          </a:prstGeom>
          <a:noFill/>
          <a:ln w="9525" cap="flat" cmpd="sng">
            <a:solidFill>
              <a:srgbClr val="595959"/>
            </a:solidFill>
            <a:prstDash val="dot"/>
            <a:round/>
            <a:headEnd type="none" w="med" len="med"/>
            <a:tailEnd type="none" w="med" len="med"/>
          </a:ln>
        </p:spPr>
      </p:cxnSp>
      <p:sp>
        <p:nvSpPr>
          <p:cNvPr id="1205" name="Google Shape;1205;p97"/>
          <p:cNvSpPr/>
          <p:nvPr/>
        </p:nvSpPr>
        <p:spPr>
          <a:xfrm>
            <a:off x="2334190" y="29153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206" name="Google Shape;1206;p97"/>
          <p:cNvSpPr/>
          <p:nvPr/>
        </p:nvSpPr>
        <p:spPr>
          <a:xfrm>
            <a:off x="3046067" y="29153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207" name="Google Shape;1207;p97"/>
          <p:cNvCxnSpPr>
            <a:stCxn id="1200" idx="2"/>
            <a:endCxn id="1205" idx="0"/>
          </p:cNvCxnSpPr>
          <p:nvPr/>
        </p:nvCxnSpPr>
        <p:spPr>
          <a:xfrm>
            <a:off x="2245700" y="2703797"/>
            <a:ext cx="355800" cy="211500"/>
          </a:xfrm>
          <a:prstGeom prst="straightConnector1">
            <a:avLst/>
          </a:prstGeom>
          <a:noFill/>
          <a:ln w="9525" cap="flat" cmpd="sng">
            <a:solidFill>
              <a:schemeClr val="dk2"/>
            </a:solidFill>
            <a:prstDash val="dot"/>
            <a:round/>
            <a:headEnd type="none" w="med" len="med"/>
            <a:tailEnd type="none" w="med" len="med"/>
          </a:ln>
        </p:spPr>
      </p:cxnSp>
      <p:cxnSp>
        <p:nvCxnSpPr>
          <p:cNvPr id="1208" name="Google Shape;1208;p97"/>
          <p:cNvCxnSpPr>
            <a:stCxn id="1200" idx="2"/>
            <a:endCxn id="1206" idx="0"/>
          </p:cNvCxnSpPr>
          <p:nvPr/>
        </p:nvCxnSpPr>
        <p:spPr>
          <a:xfrm>
            <a:off x="2245700" y="2703797"/>
            <a:ext cx="1067700" cy="211500"/>
          </a:xfrm>
          <a:prstGeom prst="straightConnector1">
            <a:avLst/>
          </a:prstGeom>
          <a:noFill/>
          <a:ln w="9525" cap="flat" cmpd="sng">
            <a:solidFill>
              <a:schemeClr val="dk2"/>
            </a:solidFill>
            <a:prstDash val="dot"/>
            <a:round/>
            <a:headEnd type="none" w="med" len="med"/>
            <a:tailEnd type="none" w="med" len="med"/>
          </a:ln>
        </p:spPr>
      </p:cxnSp>
      <p:sp>
        <p:nvSpPr>
          <p:cNvPr id="1204" name="Google Shape;1204;p97"/>
          <p:cNvSpPr/>
          <p:nvPr/>
        </p:nvSpPr>
        <p:spPr>
          <a:xfrm>
            <a:off x="1622318" y="2915291"/>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209" name="Google Shape;1209;p97"/>
          <p:cNvSpPr/>
          <p:nvPr/>
        </p:nvSpPr>
        <p:spPr>
          <a:xfrm>
            <a:off x="506473" y="37413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10" name="Google Shape;1210;p97"/>
          <p:cNvSpPr/>
          <p:nvPr/>
        </p:nvSpPr>
        <p:spPr>
          <a:xfrm>
            <a:off x="887874" y="3741346"/>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11" name="Google Shape;1211;p97"/>
          <p:cNvSpPr/>
          <p:nvPr/>
        </p:nvSpPr>
        <p:spPr>
          <a:xfrm>
            <a:off x="1269292" y="37413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12" name="Google Shape;1212;p97"/>
          <p:cNvSpPr/>
          <p:nvPr/>
        </p:nvSpPr>
        <p:spPr>
          <a:xfrm>
            <a:off x="1650693" y="37413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13" name="Google Shape;1213;p97"/>
          <p:cNvSpPr/>
          <p:nvPr/>
        </p:nvSpPr>
        <p:spPr>
          <a:xfrm>
            <a:off x="2497194" y="37413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14" name="Google Shape;1214;p97"/>
          <p:cNvSpPr/>
          <p:nvPr/>
        </p:nvSpPr>
        <p:spPr>
          <a:xfrm>
            <a:off x="2878596" y="37413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15" name="Google Shape;1215;p97"/>
          <p:cNvSpPr/>
          <p:nvPr/>
        </p:nvSpPr>
        <p:spPr>
          <a:xfrm>
            <a:off x="3260013" y="3741383"/>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16" name="Google Shape;1216;p97"/>
          <p:cNvSpPr/>
          <p:nvPr/>
        </p:nvSpPr>
        <p:spPr>
          <a:xfrm>
            <a:off x="3641415" y="37413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17" name="Google Shape;1217;p97"/>
          <p:cNvSpPr/>
          <p:nvPr/>
        </p:nvSpPr>
        <p:spPr>
          <a:xfrm>
            <a:off x="2073946" y="3741333"/>
            <a:ext cx="3435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218" name="Google Shape;1218;p97"/>
          <p:cNvSpPr/>
          <p:nvPr/>
        </p:nvSpPr>
        <p:spPr>
          <a:xfrm>
            <a:off x="877827" y="45716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19" name="Google Shape;1219;p97"/>
          <p:cNvSpPr/>
          <p:nvPr/>
        </p:nvSpPr>
        <p:spPr>
          <a:xfrm>
            <a:off x="1176486" y="45716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20" name="Google Shape;1220;p97"/>
          <p:cNvSpPr/>
          <p:nvPr/>
        </p:nvSpPr>
        <p:spPr>
          <a:xfrm>
            <a:off x="1475158" y="45717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21" name="Google Shape;1221;p97"/>
          <p:cNvSpPr/>
          <p:nvPr/>
        </p:nvSpPr>
        <p:spPr>
          <a:xfrm>
            <a:off x="1773818" y="45716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22" name="Google Shape;1222;p97"/>
          <p:cNvSpPr/>
          <p:nvPr/>
        </p:nvSpPr>
        <p:spPr>
          <a:xfrm>
            <a:off x="2106409" y="4571662"/>
            <a:ext cx="2787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223" name="Google Shape;1223;p97"/>
          <p:cNvSpPr/>
          <p:nvPr/>
        </p:nvSpPr>
        <p:spPr>
          <a:xfrm>
            <a:off x="275984" y="45716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24" name="Google Shape;1224;p97"/>
          <p:cNvSpPr/>
          <p:nvPr/>
        </p:nvSpPr>
        <p:spPr>
          <a:xfrm>
            <a:off x="574657" y="45716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25" name="Google Shape;1225;p97"/>
          <p:cNvSpPr/>
          <p:nvPr/>
        </p:nvSpPr>
        <p:spPr>
          <a:xfrm>
            <a:off x="3635817" y="45716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26" name="Google Shape;1226;p97"/>
          <p:cNvSpPr/>
          <p:nvPr/>
        </p:nvSpPr>
        <p:spPr>
          <a:xfrm>
            <a:off x="3934476" y="45716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27" name="Google Shape;1227;p97"/>
          <p:cNvSpPr/>
          <p:nvPr/>
        </p:nvSpPr>
        <p:spPr>
          <a:xfrm>
            <a:off x="2735315" y="4571662"/>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28" name="Google Shape;1228;p97"/>
          <p:cNvSpPr/>
          <p:nvPr/>
        </p:nvSpPr>
        <p:spPr>
          <a:xfrm>
            <a:off x="3033974" y="45716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29" name="Google Shape;1229;p97"/>
          <p:cNvSpPr/>
          <p:nvPr/>
        </p:nvSpPr>
        <p:spPr>
          <a:xfrm>
            <a:off x="3332646" y="45716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30" name="Google Shape;1230;p97"/>
          <p:cNvSpPr/>
          <p:nvPr/>
        </p:nvSpPr>
        <p:spPr>
          <a:xfrm>
            <a:off x="2432123" y="45717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31" name="Google Shape;1231;p97"/>
          <p:cNvSpPr/>
          <p:nvPr/>
        </p:nvSpPr>
        <p:spPr>
          <a:xfrm>
            <a:off x="2073946" y="4147165"/>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232" name="Google Shape;1232;p97"/>
          <p:cNvSpPr/>
          <p:nvPr/>
        </p:nvSpPr>
        <p:spPr>
          <a:xfrm>
            <a:off x="2073946" y="3323398"/>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233" name="Google Shape;1233;p97"/>
          <p:cNvSpPr txBox="1"/>
          <p:nvPr/>
        </p:nvSpPr>
        <p:spPr>
          <a:xfrm>
            <a:off x="1197348" y="1953400"/>
            <a:ext cx="2096700" cy="42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CC0000"/>
                </a:solidFill>
                <a:latin typeface="Assistant"/>
                <a:ea typeface="Assistant"/>
                <a:cs typeface="Assistant"/>
                <a:sym typeface="Assistant"/>
              </a:rPr>
              <a:t>Recursion Tree</a:t>
            </a:r>
            <a:endParaRPr sz="2000" b="1">
              <a:solidFill>
                <a:srgbClr val="CC0000"/>
              </a:solidFill>
              <a:latin typeface="Assistant"/>
              <a:ea typeface="Assistant"/>
              <a:cs typeface="Assistant"/>
              <a:sym typeface="Assistant"/>
            </a:endParaRPr>
          </a:p>
        </p:txBody>
      </p:sp>
      <p:sp>
        <p:nvSpPr>
          <p:cNvPr id="1234" name="Google Shape;1234;p97"/>
          <p:cNvSpPr txBox="1"/>
          <p:nvPr/>
        </p:nvSpPr>
        <p:spPr>
          <a:xfrm>
            <a:off x="4375575" y="230440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0</a:t>
            </a:r>
            <a:r>
              <a:rPr lang="en" sz="1800">
                <a:latin typeface="Assistant ExtraLight"/>
                <a:ea typeface="Assistant ExtraLight"/>
                <a:cs typeface="Assistant ExtraLight"/>
                <a:sym typeface="Assistant ExtraLight"/>
              </a:rPr>
              <a:t>: 1 problem of size n</a:t>
            </a:r>
            <a:endParaRPr sz="1800">
              <a:latin typeface="Assistant ExtraLight"/>
              <a:ea typeface="Assistant ExtraLight"/>
              <a:cs typeface="Assistant ExtraLight"/>
              <a:sym typeface="Assistant ExtraLight"/>
            </a:endParaRPr>
          </a:p>
        </p:txBody>
      </p:sp>
      <p:sp>
        <p:nvSpPr>
          <p:cNvPr id="1235" name="Google Shape;1235;p97"/>
          <p:cNvSpPr txBox="1"/>
          <p:nvPr/>
        </p:nvSpPr>
        <p:spPr>
          <a:xfrm>
            <a:off x="4375575" y="283615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1</a:t>
            </a:r>
            <a:r>
              <a:rPr lang="en" sz="1800">
                <a:latin typeface="Assistant ExtraLight"/>
                <a:ea typeface="Assistant ExtraLight"/>
                <a:cs typeface="Assistant ExtraLight"/>
                <a:sym typeface="Assistant ExtraLight"/>
              </a:rPr>
              <a:t>: 4</a:t>
            </a:r>
            <a:r>
              <a:rPr lang="en" sz="1800" baseline="30000">
                <a:latin typeface="Assistant ExtraLight"/>
                <a:ea typeface="Assistant ExtraLight"/>
                <a:cs typeface="Assistant ExtraLight"/>
                <a:sym typeface="Assistant ExtraLight"/>
              </a:rPr>
              <a:t>1</a:t>
            </a:r>
            <a:r>
              <a:rPr lang="en" sz="1800">
                <a:latin typeface="Assistant ExtraLight"/>
                <a:ea typeface="Assistant ExtraLight"/>
                <a:cs typeface="Assistant ExtraLight"/>
                <a:sym typeface="Assistant ExtraLight"/>
              </a:rPr>
              <a:t> problems of size n/2</a:t>
            </a:r>
            <a:endParaRPr sz="1800">
              <a:latin typeface="Assistant ExtraLight"/>
              <a:ea typeface="Assistant ExtraLight"/>
              <a:cs typeface="Assistant ExtraLight"/>
              <a:sym typeface="Assistant ExtraLight"/>
            </a:endParaRPr>
          </a:p>
        </p:txBody>
      </p:sp>
      <p:sp>
        <p:nvSpPr>
          <p:cNvPr id="1236" name="Google Shape;1236;p97"/>
          <p:cNvSpPr txBox="1"/>
          <p:nvPr/>
        </p:nvSpPr>
        <p:spPr>
          <a:xfrm>
            <a:off x="4375575" y="3672025"/>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t</a:t>
            </a:r>
            <a:r>
              <a:rPr lang="en" sz="1800">
                <a:latin typeface="Assistant ExtraLight"/>
                <a:ea typeface="Assistant ExtraLight"/>
                <a:cs typeface="Assistant ExtraLight"/>
                <a:sym typeface="Assistant ExtraLight"/>
              </a:rPr>
              <a:t>: 4</a:t>
            </a:r>
            <a:r>
              <a:rPr lang="en" sz="1800" baseline="30000">
                <a:latin typeface="Assistant ExtraLight"/>
                <a:ea typeface="Assistant ExtraLight"/>
                <a:cs typeface="Assistant ExtraLight"/>
                <a:sym typeface="Assistant ExtraLight"/>
              </a:rPr>
              <a:t>t</a:t>
            </a:r>
            <a:r>
              <a:rPr lang="en" sz="1800">
                <a:latin typeface="Assistant ExtraLight"/>
                <a:ea typeface="Assistant ExtraLight"/>
                <a:cs typeface="Assistant ExtraLight"/>
                <a:sym typeface="Assistant ExtraLight"/>
              </a:rPr>
              <a:t> problems of size n/2</a:t>
            </a:r>
            <a:r>
              <a:rPr lang="en" sz="1800" baseline="30000">
                <a:latin typeface="Assistant ExtraLight"/>
                <a:ea typeface="Assistant ExtraLight"/>
                <a:cs typeface="Assistant ExtraLight"/>
                <a:sym typeface="Assistant ExtraLight"/>
              </a:rPr>
              <a:t>t</a:t>
            </a:r>
            <a:endParaRPr sz="1800" baseline="30000">
              <a:latin typeface="Assistant ExtraLight"/>
              <a:ea typeface="Assistant ExtraLight"/>
              <a:cs typeface="Assistant ExtraLight"/>
              <a:sym typeface="Assistant ExtraLight"/>
            </a:endParaRPr>
          </a:p>
        </p:txBody>
      </p:sp>
      <p:sp>
        <p:nvSpPr>
          <p:cNvPr id="1237" name="Google Shape;1237;p97"/>
          <p:cNvSpPr txBox="1"/>
          <p:nvPr/>
        </p:nvSpPr>
        <p:spPr>
          <a:xfrm>
            <a:off x="4375575" y="4499588"/>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log</a:t>
            </a:r>
            <a:r>
              <a:rPr lang="en" sz="1800" b="1" baseline="-25000">
                <a:latin typeface="Assistant"/>
                <a:ea typeface="Assistant"/>
                <a:cs typeface="Assistant"/>
                <a:sym typeface="Assistant"/>
              </a:rPr>
              <a:t>2</a:t>
            </a:r>
            <a:r>
              <a:rPr lang="en" sz="1800" b="1">
                <a:latin typeface="Assistant"/>
                <a:ea typeface="Assistant"/>
                <a:cs typeface="Assistant"/>
                <a:sym typeface="Assistant"/>
              </a:rPr>
              <a:t>n</a:t>
            </a:r>
            <a:r>
              <a:rPr lang="en" sz="1800">
                <a:latin typeface="Assistant ExtraLight"/>
                <a:ea typeface="Assistant ExtraLight"/>
                <a:cs typeface="Assistant ExtraLight"/>
                <a:sym typeface="Assistant ExtraLight"/>
              </a:rPr>
              <a:t>: ____ problems of size 1</a:t>
            </a:r>
            <a:endParaRPr sz="1800" baseline="30000">
              <a:latin typeface="Assistant ExtraLight"/>
              <a:ea typeface="Assistant ExtraLight"/>
              <a:cs typeface="Assistant ExtraLight"/>
              <a:sym typeface="Assistant Extra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42"/>
        <p:cNvGrpSpPr/>
        <p:nvPr/>
      </p:nvGrpSpPr>
      <p:grpSpPr>
        <a:xfrm>
          <a:off x="0" y="0"/>
          <a:ext cx="0" cy="0"/>
          <a:chOff x="0" y="0"/>
          <a:chExt cx="0" cy="0"/>
        </a:xfrm>
      </p:grpSpPr>
      <p:sp>
        <p:nvSpPr>
          <p:cNvPr id="1243" name="Google Shape;1243;p98"/>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HOW EFFICIENT IS THIS ALGORITHM? </a:t>
            </a:r>
            <a:endParaRPr sz="3600">
              <a:solidFill>
                <a:schemeClr val="accent5"/>
              </a:solidFill>
              <a:latin typeface="Lato Light"/>
              <a:ea typeface="Lato Light"/>
              <a:cs typeface="Lato Light"/>
              <a:sym typeface="Lato Light"/>
            </a:endParaRPr>
          </a:p>
        </p:txBody>
      </p:sp>
      <p:sp>
        <p:nvSpPr>
          <p:cNvPr id="1244" name="Google Shape;1244;p98"/>
          <p:cNvSpPr txBox="1">
            <a:spLocks noGrp="1"/>
          </p:cNvSpPr>
          <p:nvPr>
            <p:ph type="subTitle" idx="1"/>
          </p:nvPr>
        </p:nvSpPr>
        <p:spPr>
          <a:xfrm>
            <a:off x="311700" y="1095650"/>
            <a:ext cx="8365200" cy="8337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Now let’s generalize: </a:t>
            </a:r>
            <a:r>
              <a:rPr lang="en" sz="2000">
                <a:solidFill>
                  <a:srgbClr val="000000"/>
                </a:solidFill>
                <a:latin typeface="Assistant ExtraLight"/>
                <a:ea typeface="Assistant ExtraLight"/>
                <a:cs typeface="Assistant ExtraLight"/>
                <a:sym typeface="Assistant ExtraLight"/>
              </a:rPr>
              <a:t>if we’re multiplying two n-digit numbers, how many 1-digit multiplications does the algorithm perform?</a:t>
            </a:r>
            <a:endParaRPr sz="1800">
              <a:solidFill>
                <a:srgbClr val="000000"/>
              </a:solidFill>
              <a:latin typeface="Assistant ExtraLight"/>
              <a:ea typeface="Assistant ExtraLight"/>
              <a:cs typeface="Assistant ExtraLight"/>
              <a:sym typeface="Assistant ExtraLight"/>
            </a:endParaRPr>
          </a:p>
        </p:txBody>
      </p:sp>
      <p:sp>
        <p:nvSpPr>
          <p:cNvPr id="1285" name="Google Shape;1285;p98"/>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39</a:t>
            </a:fld>
            <a:endParaRPr/>
          </a:p>
        </p:txBody>
      </p:sp>
      <p:sp>
        <p:nvSpPr>
          <p:cNvPr id="1245" name="Google Shape;1245;p98"/>
          <p:cNvSpPr/>
          <p:nvPr/>
        </p:nvSpPr>
        <p:spPr>
          <a:xfrm>
            <a:off x="1763750" y="2383997"/>
            <a:ext cx="963900" cy="3198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5"/>
                </a:solidFill>
                <a:latin typeface="Assistant"/>
                <a:ea typeface="Assistant"/>
                <a:cs typeface="Assistant"/>
                <a:sym typeface="Assistant"/>
              </a:rPr>
              <a:t>n</a:t>
            </a:r>
            <a:endParaRPr b="1">
              <a:solidFill>
                <a:schemeClr val="accent5"/>
              </a:solidFill>
              <a:latin typeface="Assistant"/>
              <a:ea typeface="Assistant"/>
              <a:cs typeface="Assistant"/>
              <a:sym typeface="Assistant"/>
            </a:endParaRPr>
          </a:p>
        </p:txBody>
      </p:sp>
      <p:sp>
        <p:nvSpPr>
          <p:cNvPr id="1246" name="Google Shape;1246;p98"/>
          <p:cNvSpPr/>
          <p:nvPr/>
        </p:nvSpPr>
        <p:spPr>
          <a:xfrm>
            <a:off x="910425" y="29153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247" name="Google Shape;1247;p98"/>
          <p:cNvCxnSpPr>
            <a:stCxn id="1245" idx="2"/>
            <a:endCxn id="1246" idx="0"/>
          </p:cNvCxnSpPr>
          <p:nvPr/>
        </p:nvCxnSpPr>
        <p:spPr>
          <a:xfrm flipH="1">
            <a:off x="1178000" y="2703797"/>
            <a:ext cx="1067700" cy="211500"/>
          </a:xfrm>
          <a:prstGeom prst="straightConnector1">
            <a:avLst/>
          </a:prstGeom>
          <a:noFill/>
          <a:ln w="9525" cap="flat" cmpd="sng">
            <a:solidFill>
              <a:srgbClr val="595959"/>
            </a:solidFill>
            <a:prstDash val="dot"/>
            <a:round/>
            <a:headEnd type="none" w="med" len="med"/>
            <a:tailEnd type="none" w="med" len="med"/>
          </a:ln>
        </p:spPr>
      </p:cxnSp>
      <p:cxnSp>
        <p:nvCxnSpPr>
          <p:cNvPr id="1248" name="Google Shape;1248;p98"/>
          <p:cNvCxnSpPr>
            <a:stCxn id="1245" idx="2"/>
            <a:endCxn id="1249" idx="0"/>
          </p:cNvCxnSpPr>
          <p:nvPr/>
        </p:nvCxnSpPr>
        <p:spPr>
          <a:xfrm flipH="1">
            <a:off x="1889900" y="2703797"/>
            <a:ext cx="355800" cy="211500"/>
          </a:xfrm>
          <a:prstGeom prst="straightConnector1">
            <a:avLst/>
          </a:prstGeom>
          <a:noFill/>
          <a:ln w="9525" cap="flat" cmpd="sng">
            <a:solidFill>
              <a:srgbClr val="595959"/>
            </a:solidFill>
            <a:prstDash val="dot"/>
            <a:round/>
            <a:headEnd type="none" w="med" len="med"/>
            <a:tailEnd type="none" w="med" len="med"/>
          </a:ln>
        </p:spPr>
      </p:cxnSp>
      <p:sp>
        <p:nvSpPr>
          <p:cNvPr id="1250" name="Google Shape;1250;p98"/>
          <p:cNvSpPr/>
          <p:nvPr/>
        </p:nvSpPr>
        <p:spPr>
          <a:xfrm>
            <a:off x="2334190" y="29153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251" name="Google Shape;1251;p98"/>
          <p:cNvSpPr/>
          <p:nvPr/>
        </p:nvSpPr>
        <p:spPr>
          <a:xfrm>
            <a:off x="3046067" y="29153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252" name="Google Shape;1252;p98"/>
          <p:cNvCxnSpPr>
            <a:stCxn id="1245" idx="2"/>
            <a:endCxn id="1250" idx="0"/>
          </p:cNvCxnSpPr>
          <p:nvPr/>
        </p:nvCxnSpPr>
        <p:spPr>
          <a:xfrm>
            <a:off x="2245700" y="2703797"/>
            <a:ext cx="355800" cy="211500"/>
          </a:xfrm>
          <a:prstGeom prst="straightConnector1">
            <a:avLst/>
          </a:prstGeom>
          <a:noFill/>
          <a:ln w="9525" cap="flat" cmpd="sng">
            <a:solidFill>
              <a:schemeClr val="dk2"/>
            </a:solidFill>
            <a:prstDash val="dot"/>
            <a:round/>
            <a:headEnd type="none" w="med" len="med"/>
            <a:tailEnd type="none" w="med" len="med"/>
          </a:ln>
        </p:spPr>
      </p:cxnSp>
      <p:cxnSp>
        <p:nvCxnSpPr>
          <p:cNvPr id="1253" name="Google Shape;1253;p98"/>
          <p:cNvCxnSpPr>
            <a:stCxn id="1245" idx="2"/>
            <a:endCxn id="1251" idx="0"/>
          </p:cNvCxnSpPr>
          <p:nvPr/>
        </p:nvCxnSpPr>
        <p:spPr>
          <a:xfrm>
            <a:off x="2245700" y="2703797"/>
            <a:ext cx="1067700" cy="211500"/>
          </a:xfrm>
          <a:prstGeom prst="straightConnector1">
            <a:avLst/>
          </a:prstGeom>
          <a:noFill/>
          <a:ln w="9525" cap="flat" cmpd="sng">
            <a:solidFill>
              <a:schemeClr val="dk2"/>
            </a:solidFill>
            <a:prstDash val="dot"/>
            <a:round/>
            <a:headEnd type="none" w="med" len="med"/>
            <a:tailEnd type="none" w="med" len="med"/>
          </a:ln>
        </p:spPr>
      </p:cxnSp>
      <p:sp>
        <p:nvSpPr>
          <p:cNvPr id="1249" name="Google Shape;1249;p98"/>
          <p:cNvSpPr/>
          <p:nvPr/>
        </p:nvSpPr>
        <p:spPr>
          <a:xfrm>
            <a:off x="1622318" y="2915291"/>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254" name="Google Shape;1254;p98"/>
          <p:cNvSpPr/>
          <p:nvPr/>
        </p:nvSpPr>
        <p:spPr>
          <a:xfrm>
            <a:off x="506473" y="37413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55" name="Google Shape;1255;p98"/>
          <p:cNvSpPr/>
          <p:nvPr/>
        </p:nvSpPr>
        <p:spPr>
          <a:xfrm>
            <a:off x="887874" y="3741346"/>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56" name="Google Shape;1256;p98"/>
          <p:cNvSpPr/>
          <p:nvPr/>
        </p:nvSpPr>
        <p:spPr>
          <a:xfrm>
            <a:off x="1269292" y="37413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57" name="Google Shape;1257;p98"/>
          <p:cNvSpPr/>
          <p:nvPr/>
        </p:nvSpPr>
        <p:spPr>
          <a:xfrm>
            <a:off x="1650693" y="37413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58" name="Google Shape;1258;p98"/>
          <p:cNvSpPr/>
          <p:nvPr/>
        </p:nvSpPr>
        <p:spPr>
          <a:xfrm>
            <a:off x="2497194" y="37413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59" name="Google Shape;1259;p98"/>
          <p:cNvSpPr/>
          <p:nvPr/>
        </p:nvSpPr>
        <p:spPr>
          <a:xfrm>
            <a:off x="2878596" y="37413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60" name="Google Shape;1260;p98"/>
          <p:cNvSpPr/>
          <p:nvPr/>
        </p:nvSpPr>
        <p:spPr>
          <a:xfrm>
            <a:off x="3260013" y="3741383"/>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61" name="Google Shape;1261;p98"/>
          <p:cNvSpPr/>
          <p:nvPr/>
        </p:nvSpPr>
        <p:spPr>
          <a:xfrm>
            <a:off x="3641415" y="37413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262" name="Google Shape;1262;p98"/>
          <p:cNvSpPr/>
          <p:nvPr/>
        </p:nvSpPr>
        <p:spPr>
          <a:xfrm>
            <a:off x="2073946" y="3741333"/>
            <a:ext cx="3435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263" name="Google Shape;1263;p98"/>
          <p:cNvSpPr/>
          <p:nvPr/>
        </p:nvSpPr>
        <p:spPr>
          <a:xfrm>
            <a:off x="877827" y="45716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64" name="Google Shape;1264;p98"/>
          <p:cNvSpPr/>
          <p:nvPr/>
        </p:nvSpPr>
        <p:spPr>
          <a:xfrm>
            <a:off x="1176486" y="45716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65" name="Google Shape;1265;p98"/>
          <p:cNvSpPr/>
          <p:nvPr/>
        </p:nvSpPr>
        <p:spPr>
          <a:xfrm>
            <a:off x="1475158" y="45717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66" name="Google Shape;1266;p98"/>
          <p:cNvSpPr/>
          <p:nvPr/>
        </p:nvSpPr>
        <p:spPr>
          <a:xfrm>
            <a:off x="1773818" y="45716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67" name="Google Shape;1267;p98"/>
          <p:cNvSpPr/>
          <p:nvPr/>
        </p:nvSpPr>
        <p:spPr>
          <a:xfrm>
            <a:off x="2106409" y="4571662"/>
            <a:ext cx="2787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268" name="Google Shape;1268;p98"/>
          <p:cNvSpPr/>
          <p:nvPr/>
        </p:nvSpPr>
        <p:spPr>
          <a:xfrm>
            <a:off x="275984" y="45716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69" name="Google Shape;1269;p98"/>
          <p:cNvSpPr/>
          <p:nvPr/>
        </p:nvSpPr>
        <p:spPr>
          <a:xfrm>
            <a:off x="574657" y="45716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70" name="Google Shape;1270;p98"/>
          <p:cNvSpPr/>
          <p:nvPr/>
        </p:nvSpPr>
        <p:spPr>
          <a:xfrm>
            <a:off x="3635817" y="45716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71" name="Google Shape;1271;p98"/>
          <p:cNvSpPr/>
          <p:nvPr/>
        </p:nvSpPr>
        <p:spPr>
          <a:xfrm>
            <a:off x="3934476" y="45716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72" name="Google Shape;1272;p98"/>
          <p:cNvSpPr/>
          <p:nvPr/>
        </p:nvSpPr>
        <p:spPr>
          <a:xfrm>
            <a:off x="2735315" y="4571662"/>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73" name="Google Shape;1273;p98"/>
          <p:cNvSpPr/>
          <p:nvPr/>
        </p:nvSpPr>
        <p:spPr>
          <a:xfrm>
            <a:off x="3033974" y="45716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74" name="Google Shape;1274;p98"/>
          <p:cNvSpPr/>
          <p:nvPr/>
        </p:nvSpPr>
        <p:spPr>
          <a:xfrm>
            <a:off x="3332646" y="45716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75" name="Google Shape;1275;p98"/>
          <p:cNvSpPr/>
          <p:nvPr/>
        </p:nvSpPr>
        <p:spPr>
          <a:xfrm>
            <a:off x="2432123" y="45717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276" name="Google Shape;1276;p98"/>
          <p:cNvSpPr/>
          <p:nvPr/>
        </p:nvSpPr>
        <p:spPr>
          <a:xfrm>
            <a:off x="2073946" y="4147165"/>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277" name="Google Shape;1277;p98"/>
          <p:cNvSpPr/>
          <p:nvPr/>
        </p:nvSpPr>
        <p:spPr>
          <a:xfrm>
            <a:off x="2073946" y="3323398"/>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278" name="Google Shape;1278;p98"/>
          <p:cNvSpPr txBox="1"/>
          <p:nvPr/>
        </p:nvSpPr>
        <p:spPr>
          <a:xfrm>
            <a:off x="1197348" y="1953400"/>
            <a:ext cx="2096700" cy="42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CC0000"/>
                </a:solidFill>
                <a:latin typeface="Assistant"/>
                <a:ea typeface="Assistant"/>
                <a:cs typeface="Assistant"/>
                <a:sym typeface="Assistant"/>
              </a:rPr>
              <a:t>Recursion Tree</a:t>
            </a:r>
            <a:endParaRPr sz="2000" b="1">
              <a:solidFill>
                <a:srgbClr val="CC0000"/>
              </a:solidFill>
              <a:latin typeface="Assistant"/>
              <a:ea typeface="Assistant"/>
              <a:cs typeface="Assistant"/>
              <a:sym typeface="Assistant"/>
            </a:endParaRPr>
          </a:p>
        </p:txBody>
      </p:sp>
      <p:sp>
        <p:nvSpPr>
          <p:cNvPr id="1279" name="Google Shape;1279;p98"/>
          <p:cNvSpPr txBox="1"/>
          <p:nvPr/>
        </p:nvSpPr>
        <p:spPr>
          <a:xfrm>
            <a:off x="4375575" y="230440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0</a:t>
            </a:r>
            <a:r>
              <a:rPr lang="en" sz="1800">
                <a:latin typeface="Assistant ExtraLight"/>
                <a:ea typeface="Assistant ExtraLight"/>
                <a:cs typeface="Assistant ExtraLight"/>
                <a:sym typeface="Assistant ExtraLight"/>
              </a:rPr>
              <a:t>: 1 problem of size n</a:t>
            </a:r>
            <a:endParaRPr sz="1800">
              <a:latin typeface="Assistant ExtraLight"/>
              <a:ea typeface="Assistant ExtraLight"/>
              <a:cs typeface="Assistant ExtraLight"/>
              <a:sym typeface="Assistant ExtraLight"/>
            </a:endParaRPr>
          </a:p>
        </p:txBody>
      </p:sp>
      <p:sp>
        <p:nvSpPr>
          <p:cNvPr id="1280" name="Google Shape;1280;p98"/>
          <p:cNvSpPr txBox="1"/>
          <p:nvPr/>
        </p:nvSpPr>
        <p:spPr>
          <a:xfrm>
            <a:off x="4375575" y="283615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1</a:t>
            </a:r>
            <a:r>
              <a:rPr lang="en" sz="1800">
                <a:latin typeface="Assistant ExtraLight"/>
                <a:ea typeface="Assistant ExtraLight"/>
                <a:cs typeface="Assistant ExtraLight"/>
                <a:sym typeface="Assistant ExtraLight"/>
              </a:rPr>
              <a:t>: 4</a:t>
            </a:r>
            <a:r>
              <a:rPr lang="en" sz="1800" baseline="30000">
                <a:latin typeface="Assistant ExtraLight"/>
                <a:ea typeface="Assistant ExtraLight"/>
                <a:cs typeface="Assistant ExtraLight"/>
                <a:sym typeface="Assistant ExtraLight"/>
              </a:rPr>
              <a:t>1</a:t>
            </a:r>
            <a:r>
              <a:rPr lang="en" sz="1800">
                <a:latin typeface="Assistant ExtraLight"/>
                <a:ea typeface="Assistant ExtraLight"/>
                <a:cs typeface="Assistant ExtraLight"/>
                <a:sym typeface="Assistant ExtraLight"/>
              </a:rPr>
              <a:t> problems of size n/2</a:t>
            </a:r>
            <a:endParaRPr sz="1800">
              <a:latin typeface="Assistant ExtraLight"/>
              <a:ea typeface="Assistant ExtraLight"/>
              <a:cs typeface="Assistant ExtraLight"/>
              <a:sym typeface="Assistant ExtraLight"/>
            </a:endParaRPr>
          </a:p>
        </p:txBody>
      </p:sp>
      <p:sp>
        <p:nvSpPr>
          <p:cNvPr id="1281" name="Google Shape;1281;p98"/>
          <p:cNvSpPr txBox="1"/>
          <p:nvPr/>
        </p:nvSpPr>
        <p:spPr>
          <a:xfrm>
            <a:off x="4375575" y="3672025"/>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t</a:t>
            </a:r>
            <a:r>
              <a:rPr lang="en" sz="1800">
                <a:latin typeface="Assistant ExtraLight"/>
                <a:ea typeface="Assistant ExtraLight"/>
                <a:cs typeface="Assistant ExtraLight"/>
                <a:sym typeface="Assistant ExtraLight"/>
              </a:rPr>
              <a:t>: 4</a:t>
            </a:r>
            <a:r>
              <a:rPr lang="en" sz="1800" baseline="30000">
                <a:latin typeface="Assistant ExtraLight"/>
                <a:ea typeface="Assistant ExtraLight"/>
                <a:cs typeface="Assistant ExtraLight"/>
                <a:sym typeface="Assistant ExtraLight"/>
              </a:rPr>
              <a:t>t</a:t>
            </a:r>
            <a:r>
              <a:rPr lang="en" sz="1800">
                <a:latin typeface="Assistant ExtraLight"/>
                <a:ea typeface="Assistant ExtraLight"/>
                <a:cs typeface="Assistant ExtraLight"/>
                <a:sym typeface="Assistant ExtraLight"/>
              </a:rPr>
              <a:t> problems of size n/2</a:t>
            </a:r>
            <a:r>
              <a:rPr lang="en" sz="1800" baseline="30000">
                <a:latin typeface="Assistant ExtraLight"/>
                <a:ea typeface="Assistant ExtraLight"/>
                <a:cs typeface="Assistant ExtraLight"/>
                <a:sym typeface="Assistant ExtraLight"/>
              </a:rPr>
              <a:t>t</a:t>
            </a:r>
            <a:endParaRPr sz="1800" baseline="30000">
              <a:latin typeface="Assistant ExtraLight"/>
              <a:ea typeface="Assistant ExtraLight"/>
              <a:cs typeface="Assistant ExtraLight"/>
              <a:sym typeface="Assistant ExtraLight"/>
            </a:endParaRPr>
          </a:p>
        </p:txBody>
      </p:sp>
      <p:sp>
        <p:nvSpPr>
          <p:cNvPr id="1282" name="Google Shape;1282;p98"/>
          <p:cNvSpPr txBox="1"/>
          <p:nvPr/>
        </p:nvSpPr>
        <p:spPr>
          <a:xfrm>
            <a:off x="4375575" y="4499588"/>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log</a:t>
            </a:r>
            <a:r>
              <a:rPr lang="en" sz="1800" b="1" baseline="-25000">
                <a:latin typeface="Assistant"/>
                <a:ea typeface="Assistant"/>
                <a:cs typeface="Assistant"/>
                <a:sym typeface="Assistant"/>
              </a:rPr>
              <a:t>2</a:t>
            </a:r>
            <a:r>
              <a:rPr lang="en" sz="1800" b="1">
                <a:latin typeface="Assistant"/>
                <a:ea typeface="Assistant"/>
                <a:cs typeface="Assistant"/>
                <a:sym typeface="Assistant"/>
              </a:rPr>
              <a:t>n</a:t>
            </a:r>
            <a:r>
              <a:rPr lang="en" sz="1800">
                <a:latin typeface="Assistant ExtraLight"/>
                <a:ea typeface="Assistant ExtraLight"/>
                <a:cs typeface="Assistant ExtraLight"/>
                <a:sym typeface="Assistant ExtraLight"/>
              </a:rPr>
              <a:t>: ____ problems of size 1</a:t>
            </a:r>
            <a:endParaRPr sz="1800" baseline="30000">
              <a:latin typeface="Assistant ExtraLight"/>
              <a:ea typeface="Assistant ExtraLight"/>
              <a:cs typeface="Assistant ExtraLight"/>
              <a:sym typeface="Assistant ExtraLight"/>
            </a:endParaRPr>
          </a:p>
        </p:txBody>
      </p:sp>
      <p:sp>
        <p:nvSpPr>
          <p:cNvPr id="1283" name="Google Shape;1283;p98"/>
          <p:cNvSpPr txBox="1"/>
          <p:nvPr/>
        </p:nvSpPr>
        <p:spPr>
          <a:xfrm>
            <a:off x="7462524" y="2304400"/>
            <a:ext cx="1590035" cy="21030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dirty="0">
                <a:solidFill>
                  <a:srgbClr val="CC0000"/>
                </a:solidFill>
                <a:latin typeface="Assistant"/>
                <a:ea typeface="Assistant"/>
                <a:cs typeface="Assistant"/>
                <a:sym typeface="Assistant"/>
              </a:rPr>
              <a:t>log</a:t>
            </a:r>
            <a:r>
              <a:rPr lang="en" sz="1500" b="1" baseline="-25000" dirty="0">
                <a:solidFill>
                  <a:srgbClr val="CC0000"/>
                </a:solidFill>
                <a:latin typeface="Assistant"/>
                <a:ea typeface="Assistant"/>
                <a:cs typeface="Assistant"/>
                <a:sym typeface="Assistant"/>
              </a:rPr>
              <a:t>2</a:t>
            </a:r>
            <a:r>
              <a:rPr lang="en" sz="1500" b="1" dirty="0">
                <a:solidFill>
                  <a:srgbClr val="CC0000"/>
                </a:solidFill>
                <a:latin typeface="Assistant"/>
                <a:ea typeface="Assistant"/>
                <a:cs typeface="Assistant"/>
                <a:sym typeface="Assistant"/>
              </a:rPr>
              <a:t>n levels </a:t>
            </a:r>
            <a:br>
              <a:rPr lang="en" sz="1300" b="1" dirty="0">
                <a:solidFill>
                  <a:srgbClr val="CC0000"/>
                </a:solidFill>
                <a:latin typeface="Assistant"/>
                <a:ea typeface="Assistant"/>
                <a:cs typeface="Assistant"/>
                <a:sym typeface="Assistant"/>
              </a:rPr>
            </a:br>
            <a:r>
              <a:rPr lang="en" sz="1300" dirty="0">
                <a:solidFill>
                  <a:srgbClr val="CC0000"/>
                </a:solidFill>
                <a:latin typeface="Assistant ExtraLight"/>
                <a:ea typeface="Assistant ExtraLight"/>
                <a:cs typeface="Assistant ExtraLight"/>
                <a:sym typeface="Assistant ExtraLight"/>
              </a:rPr>
              <a:t>(you need to cut n in half log</a:t>
            </a:r>
            <a:r>
              <a:rPr lang="en" sz="1300" baseline="-25000" dirty="0">
                <a:solidFill>
                  <a:srgbClr val="CC0000"/>
                </a:solidFill>
                <a:latin typeface="Assistant ExtraLight"/>
                <a:ea typeface="Assistant ExtraLight"/>
                <a:cs typeface="Assistant ExtraLight"/>
                <a:sym typeface="Assistant ExtraLight"/>
              </a:rPr>
              <a:t>2</a:t>
            </a:r>
            <a:r>
              <a:rPr lang="en" sz="1300" dirty="0">
                <a:solidFill>
                  <a:srgbClr val="CC0000"/>
                </a:solidFill>
                <a:latin typeface="Assistant ExtraLight"/>
                <a:ea typeface="Assistant ExtraLight"/>
                <a:cs typeface="Assistant ExtraLight"/>
                <a:sym typeface="Assistant ExtraLight"/>
              </a:rPr>
              <a:t>n times to get to size 1)</a:t>
            </a:r>
            <a:endParaRPr sz="1300" dirty="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endParaRPr sz="1300" dirty="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r>
              <a:rPr lang="en" sz="1300" b="1" dirty="0">
                <a:solidFill>
                  <a:srgbClr val="CC0000"/>
                </a:solidFill>
                <a:latin typeface="Assistant"/>
                <a:ea typeface="Assistant"/>
                <a:cs typeface="Assistant"/>
                <a:sym typeface="Assistant"/>
              </a:rPr>
              <a:t># of problems on last level (size 1)</a:t>
            </a:r>
            <a:br>
              <a:rPr lang="en" sz="1300" dirty="0">
                <a:solidFill>
                  <a:srgbClr val="CC0000"/>
                </a:solidFill>
                <a:latin typeface="Assistant ExtraLight"/>
                <a:ea typeface="Assistant ExtraLight"/>
                <a:cs typeface="Assistant ExtraLight"/>
                <a:sym typeface="Assistant ExtraLight"/>
              </a:rPr>
            </a:br>
            <a:r>
              <a:rPr lang="en" sz="1300" dirty="0">
                <a:solidFill>
                  <a:srgbClr val="CC0000"/>
                </a:solidFill>
                <a:latin typeface="Assistant ExtraLight"/>
                <a:ea typeface="Assistant ExtraLight"/>
                <a:cs typeface="Assistant ExtraLight"/>
                <a:sym typeface="Assistant ExtraLight"/>
              </a:rPr>
              <a:t>=</a:t>
            </a:r>
            <a:r>
              <a:rPr lang="en" sz="1500" dirty="0">
                <a:solidFill>
                  <a:srgbClr val="CC0000"/>
                </a:solidFill>
                <a:latin typeface="Assistant ExtraLight"/>
                <a:ea typeface="Assistant ExtraLight"/>
                <a:cs typeface="Assistant ExtraLight"/>
                <a:sym typeface="Assistant ExtraLight"/>
              </a:rPr>
              <a:t> </a:t>
            </a:r>
            <a:r>
              <a:rPr lang="en" sz="2000" dirty="0">
                <a:solidFill>
                  <a:srgbClr val="CC0000"/>
                </a:solidFill>
                <a:latin typeface="Assistant ExtraLight"/>
                <a:ea typeface="Assistant ExtraLight"/>
                <a:cs typeface="Assistant ExtraLight"/>
                <a:sym typeface="Assistant ExtraLight"/>
              </a:rPr>
              <a:t>4</a:t>
            </a:r>
            <a:r>
              <a:rPr lang="en" sz="2000" baseline="30000" dirty="0">
                <a:solidFill>
                  <a:srgbClr val="CC0000"/>
                </a:solidFill>
                <a:latin typeface="Assistant ExtraLight"/>
                <a:ea typeface="Assistant ExtraLight"/>
                <a:cs typeface="Assistant ExtraLight"/>
                <a:sym typeface="Assistant ExtraLight"/>
              </a:rPr>
              <a:t>log </a:t>
            </a:r>
            <a:r>
              <a:rPr lang="en" sz="1500" baseline="30000" dirty="0">
                <a:solidFill>
                  <a:srgbClr val="CC0000"/>
                </a:solidFill>
                <a:latin typeface="Assistant ExtraLight"/>
                <a:ea typeface="Assistant ExtraLight"/>
                <a:cs typeface="Assistant ExtraLight"/>
                <a:sym typeface="Assistant ExtraLight"/>
              </a:rPr>
              <a:t>2</a:t>
            </a:r>
            <a:r>
              <a:rPr lang="en" sz="1700" baseline="30000" dirty="0">
                <a:solidFill>
                  <a:srgbClr val="CC0000"/>
                </a:solidFill>
                <a:latin typeface="Assistant ExtraLight"/>
                <a:ea typeface="Assistant ExtraLight"/>
                <a:cs typeface="Assistant ExtraLight"/>
                <a:sym typeface="Assistant ExtraLight"/>
              </a:rPr>
              <a:t> </a:t>
            </a:r>
            <a:r>
              <a:rPr lang="en" sz="2000" baseline="30000" dirty="0">
                <a:solidFill>
                  <a:srgbClr val="CC0000"/>
                </a:solidFill>
                <a:latin typeface="Assistant ExtraLight"/>
                <a:ea typeface="Assistant ExtraLight"/>
                <a:cs typeface="Assistant ExtraLight"/>
                <a:sym typeface="Assistant ExtraLight"/>
              </a:rPr>
              <a:t>n</a:t>
            </a:r>
            <a:r>
              <a:rPr lang="en" sz="1800" dirty="0">
                <a:solidFill>
                  <a:srgbClr val="CC0000"/>
                </a:solidFill>
                <a:latin typeface="Assistant ExtraLight"/>
                <a:ea typeface="Assistant ExtraLight"/>
                <a:cs typeface="Assistant ExtraLight"/>
                <a:sym typeface="Assistant ExtraLight"/>
              </a:rPr>
              <a:t> </a:t>
            </a:r>
            <a:r>
              <a:rPr lang="en" sz="1300" dirty="0">
                <a:solidFill>
                  <a:srgbClr val="CC0000"/>
                </a:solidFill>
                <a:latin typeface="Assistant ExtraLight"/>
                <a:ea typeface="Assistant ExtraLight"/>
                <a:cs typeface="Assistant ExtraLight"/>
                <a:sym typeface="Assistant ExtraLight"/>
              </a:rPr>
              <a:t>= </a:t>
            </a:r>
            <a:r>
              <a:rPr lang="en" sz="1900" dirty="0">
                <a:solidFill>
                  <a:srgbClr val="CC0000"/>
                </a:solidFill>
                <a:latin typeface="Assistant ExtraLight"/>
                <a:ea typeface="Assistant ExtraLight"/>
                <a:cs typeface="Assistant ExtraLight"/>
                <a:sym typeface="Assistant ExtraLight"/>
              </a:rPr>
              <a:t>n</a:t>
            </a:r>
            <a:r>
              <a:rPr lang="en" sz="1900" baseline="30000" dirty="0">
                <a:solidFill>
                  <a:srgbClr val="CC0000"/>
                </a:solidFill>
                <a:latin typeface="Assistant ExtraLight"/>
                <a:ea typeface="Assistant ExtraLight"/>
                <a:cs typeface="Assistant ExtraLight"/>
                <a:sym typeface="Assistant ExtraLight"/>
              </a:rPr>
              <a:t>log </a:t>
            </a:r>
            <a:r>
              <a:rPr lang="en" sz="1500" baseline="30000" dirty="0">
                <a:solidFill>
                  <a:srgbClr val="CC0000"/>
                </a:solidFill>
                <a:latin typeface="Assistant ExtraLight"/>
                <a:ea typeface="Assistant ExtraLight"/>
                <a:cs typeface="Assistant ExtraLight"/>
                <a:sym typeface="Assistant ExtraLight"/>
              </a:rPr>
              <a:t>2</a:t>
            </a:r>
            <a:r>
              <a:rPr lang="en" sz="1600" baseline="30000" dirty="0">
                <a:solidFill>
                  <a:srgbClr val="CC0000"/>
                </a:solidFill>
                <a:latin typeface="Assistant ExtraLight"/>
                <a:ea typeface="Assistant ExtraLight"/>
                <a:cs typeface="Assistant ExtraLight"/>
                <a:sym typeface="Assistant ExtraLight"/>
              </a:rPr>
              <a:t> </a:t>
            </a:r>
            <a:r>
              <a:rPr lang="en" sz="1900" baseline="30000" dirty="0">
                <a:solidFill>
                  <a:srgbClr val="CC0000"/>
                </a:solidFill>
                <a:latin typeface="Assistant ExtraLight"/>
                <a:ea typeface="Assistant ExtraLight"/>
                <a:cs typeface="Assistant ExtraLight"/>
                <a:sym typeface="Assistant ExtraLight"/>
              </a:rPr>
              <a:t>4</a:t>
            </a:r>
            <a:r>
              <a:rPr lang="en" sz="1600" dirty="0">
                <a:solidFill>
                  <a:srgbClr val="CC0000"/>
                </a:solidFill>
                <a:latin typeface="Assistant ExtraLight"/>
                <a:ea typeface="Assistant ExtraLight"/>
                <a:cs typeface="Assistant ExtraLight"/>
                <a:sym typeface="Assistant ExtraLight"/>
              </a:rPr>
              <a:t> </a:t>
            </a:r>
            <a:br>
              <a:rPr lang="en" sz="1300" dirty="0">
                <a:solidFill>
                  <a:srgbClr val="CC0000"/>
                </a:solidFill>
                <a:latin typeface="Assistant ExtraLight"/>
                <a:ea typeface="Assistant ExtraLight"/>
                <a:cs typeface="Assistant ExtraLight"/>
                <a:sym typeface="Assistant ExtraLight"/>
              </a:rPr>
            </a:br>
            <a:r>
              <a:rPr lang="en" sz="1300" dirty="0">
                <a:solidFill>
                  <a:srgbClr val="CC0000"/>
                </a:solidFill>
                <a:latin typeface="Assistant ExtraLight"/>
                <a:ea typeface="Assistant ExtraLight"/>
                <a:cs typeface="Assistant ExtraLight"/>
                <a:sym typeface="Assistant ExtraLight"/>
              </a:rPr>
              <a:t>= </a:t>
            </a:r>
            <a:r>
              <a:rPr lang="en" sz="1800" b="1" dirty="0">
                <a:solidFill>
                  <a:srgbClr val="CC0000"/>
                </a:solidFill>
                <a:latin typeface="Assistant"/>
                <a:ea typeface="Assistant"/>
                <a:cs typeface="Assistant"/>
                <a:sym typeface="Assistant"/>
              </a:rPr>
              <a:t>n</a:t>
            </a:r>
            <a:r>
              <a:rPr lang="en" sz="1800" b="1" baseline="30000" dirty="0">
                <a:solidFill>
                  <a:srgbClr val="CC0000"/>
                </a:solidFill>
                <a:latin typeface="Assistant"/>
                <a:ea typeface="Assistant"/>
                <a:cs typeface="Assistant"/>
                <a:sym typeface="Assistant"/>
              </a:rPr>
              <a:t>2</a:t>
            </a:r>
            <a:endParaRPr sz="1800" b="1" baseline="30000" dirty="0">
              <a:solidFill>
                <a:srgbClr val="CC0000"/>
              </a:solidFill>
              <a:latin typeface="Assistant"/>
              <a:ea typeface="Assistant"/>
              <a:cs typeface="Assistant"/>
              <a:sym typeface="Assistant"/>
            </a:endParaRPr>
          </a:p>
        </p:txBody>
      </p:sp>
      <p:sp>
        <p:nvSpPr>
          <p:cNvPr id="1284" name="Google Shape;1284;p98"/>
          <p:cNvSpPr txBox="1"/>
          <p:nvPr/>
        </p:nvSpPr>
        <p:spPr>
          <a:xfrm>
            <a:off x="5605123" y="4386900"/>
            <a:ext cx="426300" cy="37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b="1">
                <a:solidFill>
                  <a:srgbClr val="CC0000"/>
                </a:solidFill>
                <a:latin typeface="Assistant"/>
                <a:ea typeface="Assistant"/>
                <a:cs typeface="Assistant"/>
                <a:sym typeface="Assistant"/>
              </a:rPr>
              <a:t>n</a:t>
            </a:r>
            <a:r>
              <a:rPr lang="en" sz="1900" b="1" baseline="30000">
                <a:solidFill>
                  <a:srgbClr val="CC0000"/>
                </a:solidFill>
                <a:latin typeface="Assistant"/>
                <a:ea typeface="Assistant"/>
                <a:cs typeface="Assistant"/>
                <a:sym typeface="Assistant"/>
              </a:rPr>
              <a:t>2</a:t>
            </a:r>
            <a:endParaRPr sz="1900" b="1" baseline="30000">
              <a:solidFill>
                <a:srgbClr val="CC0000"/>
              </a:solidFill>
              <a:latin typeface="Assistant"/>
              <a:ea typeface="Assistant"/>
              <a:cs typeface="Assistant"/>
              <a:sym typeface="Assistan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62"/>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GRADE-SCHOOL MULTIPLICATION</a:t>
            </a:r>
            <a:endParaRPr sz="3600">
              <a:solidFill>
                <a:schemeClr val="accent5"/>
              </a:solidFill>
              <a:latin typeface="Lato Light"/>
              <a:ea typeface="Lato Light"/>
              <a:cs typeface="Lato Light"/>
              <a:sym typeface="Lato Light"/>
            </a:endParaRPr>
          </a:p>
        </p:txBody>
      </p:sp>
      <p:sp>
        <p:nvSpPr>
          <p:cNvPr id="654" name="Google Shape;654;p62"/>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651" name="Google Shape;651;p62"/>
          <p:cNvSpPr txBox="1"/>
          <p:nvPr/>
        </p:nvSpPr>
        <p:spPr>
          <a:xfrm>
            <a:off x="6223153" y="1227200"/>
            <a:ext cx="1674900" cy="3424500"/>
          </a:xfrm>
          <a:prstGeom prst="rect">
            <a:avLst/>
          </a:prstGeom>
          <a:noFill/>
          <a:ln>
            <a:noFill/>
          </a:ln>
        </p:spPr>
        <p:txBody>
          <a:bodyPr spcFirstLastPara="1" wrap="square" lIns="91425" tIns="91425" rIns="91425" bIns="91425" anchor="t" anchorCtr="0">
            <a:noAutofit/>
          </a:bodyPr>
          <a:lstStyle/>
          <a:p>
            <a:pPr marL="0" marR="163550" lvl="0" indent="0" algn="r" rtl="0">
              <a:spcBef>
                <a:spcPts val="0"/>
              </a:spcBef>
              <a:spcAft>
                <a:spcPts val="0"/>
              </a:spcAft>
              <a:buNone/>
            </a:pPr>
            <a:r>
              <a:rPr lang="en" sz="3800">
                <a:solidFill>
                  <a:srgbClr val="CC0000"/>
                </a:solidFill>
                <a:latin typeface="Inconsolata"/>
                <a:ea typeface="Inconsolata"/>
                <a:cs typeface="Inconsolata"/>
                <a:sym typeface="Inconsolata"/>
              </a:rPr>
              <a:t>45</a:t>
            </a:r>
            <a:endParaRPr sz="38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3200">
                <a:solidFill>
                  <a:srgbClr val="CC0000"/>
                </a:solidFill>
                <a:latin typeface="Inconsolata"/>
                <a:ea typeface="Inconsolata"/>
                <a:cs typeface="Inconsolata"/>
                <a:sym typeface="Inconsolata"/>
              </a:rPr>
              <a:t>x</a:t>
            </a:r>
            <a:r>
              <a:rPr lang="en" sz="3800">
                <a:solidFill>
                  <a:srgbClr val="CC0000"/>
                </a:solidFill>
                <a:latin typeface="Inconsolata"/>
                <a:ea typeface="Inconsolata"/>
                <a:cs typeface="Inconsolata"/>
                <a:sym typeface="Inconsolata"/>
              </a:rPr>
              <a:t> 63</a:t>
            </a:r>
            <a:endParaRPr sz="3800">
              <a:solidFill>
                <a:srgbClr val="CC0000"/>
              </a:solidFill>
              <a:latin typeface="Inconsolata"/>
              <a:ea typeface="Inconsolata"/>
              <a:cs typeface="Inconsolata"/>
              <a:sym typeface="Inconsolata"/>
            </a:endParaRPr>
          </a:p>
          <a:p>
            <a:pPr marL="0" marR="163550" lvl="0" indent="0" algn="r" rtl="0">
              <a:spcBef>
                <a:spcPts val="1000"/>
              </a:spcBef>
              <a:spcAft>
                <a:spcPts val="0"/>
              </a:spcAft>
              <a:buNone/>
            </a:pPr>
            <a:r>
              <a:rPr lang="en" sz="3800">
                <a:solidFill>
                  <a:srgbClr val="CC0000"/>
                </a:solidFill>
                <a:latin typeface="Inconsolata"/>
                <a:ea typeface="Inconsolata"/>
                <a:cs typeface="Inconsolata"/>
                <a:sym typeface="Inconsolata"/>
              </a:rPr>
              <a:t>135</a:t>
            </a:r>
            <a:endParaRPr sz="38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3800">
                <a:solidFill>
                  <a:srgbClr val="CC0000"/>
                </a:solidFill>
                <a:latin typeface="Inconsolata"/>
                <a:ea typeface="Inconsolata"/>
                <a:cs typeface="Inconsolata"/>
                <a:sym typeface="Inconsolata"/>
              </a:rPr>
              <a:t>270</a:t>
            </a:r>
            <a:r>
              <a:rPr lang="en" sz="3800">
                <a:solidFill>
                  <a:srgbClr val="CCCCCC"/>
                </a:solidFill>
                <a:latin typeface="Inconsolata"/>
                <a:ea typeface="Inconsolata"/>
                <a:cs typeface="Inconsolata"/>
                <a:sym typeface="Inconsolata"/>
              </a:rPr>
              <a:t>0</a:t>
            </a:r>
            <a:endParaRPr sz="3800">
              <a:solidFill>
                <a:srgbClr val="CCCCCC"/>
              </a:solidFill>
              <a:latin typeface="Inconsolata"/>
              <a:ea typeface="Inconsolata"/>
              <a:cs typeface="Inconsolata"/>
              <a:sym typeface="Inconsolata"/>
            </a:endParaRPr>
          </a:p>
          <a:p>
            <a:pPr marL="0" marR="163550" lvl="0" indent="0" algn="r" rtl="0">
              <a:spcBef>
                <a:spcPts val="1000"/>
              </a:spcBef>
              <a:spcAft>
                <a:spcPts val="0"/>
              </a:spcAft>
              <a:buNone/>
            </a:pPr>
            <a:r>
              <a:rPr lang="en" sz="3800" b="1">
                <a:solidFill>
                  <a:srgbClr val="CC0000"/>
                </a:solidFill>
                <a:latin typeface="Inconsolata"/>
                <a:ea typeface="Inconsolata"/>
                <a:cs typeface="Inconsolata"/>
                <a:sym typeface="Inconsolata"/>
              </a:rPr>
              <a:t>2835</a:t>
            </a:r>
            <a:endParaRPr sz="3800" b="1">
              <a:solidFill>
                <a:srgbClr val="CCCCCC"/>
              </a:solidFill>
              <a:latin typeface="Inconsolata"/>
              <a:ea typeface="Inconsolata"/>
              <a:cs typeface="Inconsolata"/>
              <a:sym typeface="Inconsolata"/>
            </a:endParaRPr>
          </a:p>
        </p:txBody>
      </p:sp>
      <p:cxnSp>
        <p:nvCxnSpPr>
          <p:cNvPr id="652" name="Google Shape;652;p62"/>
          <p:cNvCxnSpPr/>
          <p:nvPr/>
        </p:nvCxnSpPr>
        <p:spPr>
          <a:xfrm>
            <a:off x="6223150" y="2566000"/>
            <a:ext cx="1674900" cy="0"/>
          </a:xfrm>
          <a:prstGeom prst="straightConnector1">
            <a:avLst/>
          </a:prstGeom>
          <a:noFill/>
          <a:ln w="19050" cap="flat" cmpd="sng">
            <a:solidFill>
              <a:srgbClr val="CC0000"/>
            </a:solidFill>
            <a:prstDash val="solid"/>
            <a:round/>
            <a:headEnd type="none" w="med" len="med"/>
            <a:tailEnd type="none" w="med" len="med"/>
          </a:ln>
        </p:spPr>
      </p:cxnSp>
      <p:cxnSp>
        <p:nvCxnSpPr>
          <p:cNvPr id="653" name="Google Shape;653;p62"/>
          <p:cNvCxnSpPr/>
          <p:nvPr/>
        </p:nvCxnSpPr>
        <p:spPr>
          <a:xfrm>
            <a:off x="6223150" y="3845925"/>
            <a:ext cx="1674900" cy="0"/>
          </a:xfrm>
          <a:prstGeom prst="straightConnector1">
            <a:avLst/>
          </a:prstGeom>
          <a:noFill/>
          <a:ln w="19050" cap="flat" cmpd="sng">
            <a:solidFill>
              <a:srgbClr val="CC0000"/>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37"/>
        <p:cNvGrpSpPr/>
        <p:nvPr/>
      </p:nvGrpSpPr>
      <p:grpSpPr>
        <a:xfrm>
          <a:off x="0" y="0"/>
          <a:ext cx="0" cy="0"/>
          <a:chOff x="0" y="0"/>
          <a:chExt cx="0" cy="0"/>
        </a:xfrm>
      </p:grpSpPr>
      <p:sp>
        <p:nvSpPr>
          <p:cNvPr id="1338" name="Google Shape;1338;p100"/>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HOW EFFICIENT IS THIS ALGORITHM? </a:t>
            </a:r>
            <a:endParaRPr sz="3600">
              <a:solidFill>
                <a:schemeClr val="accent5"/>
              </a:solidFill>
              <a:latin typeface="Lato Light"/>
              <a:ea typeface="Lato Light"/>
              <a:cs typeface="Lato Light"/>
              <a:sym typeface="Lato Light"/>
            </a:endParaRPr>
          </a:p>
        </p:txBody>
      </p:sp>
      <p:sp>
        <p:nvSpPr>
          <p:cNvPr id="1341" name="Google Shape;1341;p100"/>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40</a:t>
            </a:fld>
            <a:endParaRPr/>
          </a:p>
        </p:txBody>
      </p:sp>
      <p:sp>
        <p:nvSpPr>
          <p:cNvPr id="1339" name="Google Shape;1339;p100"/>
          <p:cNvSpPr/>
          <p:nvPr/>
        </p:nvSpPr>
        <p:spPr>
          <a:xfrm>
            <a:off x="2600400" y="1175350"/>
            <a:ext cx="3943200" cy="2168700"/>
          </a:xfrm>
          <a:prstGeom prst="roundRect">
            <a:avLst>
              <a:gd name="adj" fmla="val 16667"/>
            </a:avLst>
          </a:prstGeom>
          <a:solidFill>
            <a:srgbClr val="FFFFFF"/>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300">
                <a:solidFill>
                  <a:srgbClr val="CC0000"/>
                </a:solidFill>
                <a:latin typeface="Assistant"/>
                <a:ea typeface="Assistant"/>
                <a:cs typeface="Assistant"/>
                <a:sym typeface="Assistant"/>
              </a:rPr>
              <a:t>The running time of this Divide-and-Conquer multiplication algorithm </a:t>
            </a:r>
            <a:br>
              <a:rPr lang="en" sz="2300">
                <a:solidFill>
                  <a:srgbClr val="CC0000"/>
                </a:solidFill>
                <a:latin typeface="Assistant"/>
                <a:ea typeface="Assistant"/>
                <a:cs typeface="Assistant"/>
                <a:sym typeface="Assistant"/>
              </a:rPr>
            </a:br>
            <a:r>
              <a:rPr lang="en" sz="2300">
                <a:solidFill>
                  <a:srgbClr val="CC0000"/>
                </a:solidFill>
                <a:latin typeface="Assistant"/>
                <a:ea typeface="Assistant"/>
                <a:cs typeface="Assistant"/>
                <a:sym typeface="Assistant"/>
              </a:rPr>
              <a:t>is </a:t>
            </a:r>
            <a:r>
              <a:rPr lang="en" sz="2300" b="1">
                <a:solidFill>
                  <a:srgbClr val="CC0000"/>
                </a:solidFill>
                <a:latin typeface="Assistant"/>
                <a:ea typeface="Assistant"/>
                <a:cs typeface="Assistant"/>
                <a:sym typeface="Assistant"/>
              </a:rPr>
              <a:t>at least O(n</a:t>
            </a:r>
            <a:r>
              <a:rPr lang="en" sz="2300" b="1" baseline="30000">
                <a:solidFill>
                  <a:srgbClr val="CC0000"/>
                </a:solidFill>
                <a:latin typeface="Assistant"/>
                <a:ea typeface="Assistant"/>
                <a:cs typeface="Assistant"/>
                <a:sym typeface="Assistant"/>
              </a:rPr>
              <a:t>2</a:t>
            </a:r>
            <a:r>
              <a:rPr lang="en" sz="2300" b="1">
                <a:solidFill>
                  <a:srgbClr val="CC0000"/>
                </a:solidFill>
                <a:latin typeface="Assistant"/>
                <a:ea typeface="Assistant"/>
                <a:cs typeface="Assistant"/>
                <a:sym typeface="Assistant"/>
              </a:rPr>
              <a:t>)</a:t>
            </a:r>
            <a:r>
              <a:rPr lang="en" sz="2300">
                <a:solidFill>
                  <a:srgbClr val="CC0000"/>
                </a:solidFill>
                <a:latin typeface="Assistant"/>
                <a:ea typeface="Assistant"/>
                <a:cs typeface="Assistant"/>
                <a:sym typeface="Assistant"/>
              </a:rPr>
              <a:t>!</a:t>
            </a:r>
            <a:endParaRPr sz="2300">
              <a:solidFill>
                <a:srgbClr val="CC0000"/>
              </a:solidFill>
              <a:latin typeface="Assistant"/>
              <a:ea typeface="Assistant"/>
              <a:cs typeface="Assistant"/>
              <a:sym typeface="Assistant"/>
            </a:endParaRPr>
          </a:p>
        </p:txBody>
      </p:sp>
      <p:sp>
        <p:nvSpPr>
          <p:cNvPr id="1340" name="Google Shape;1340;p100"/>
          <p:cNvSpPr txBox="1"/>
          <p:nvPr/>
        </p:nvSpPr>
        <p:spPr>
          <a:xfrm>
            <a:off x="2811900" y="2888913"/>
            <a:ext cx="3520200" cy="32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latin typeface="Assistant"/>
                <a:ea typeface="Assistant"/>
                <a:cs typeface="Assistant"/>
                <a:sym typeface="Assistant"/>
              </a:rPr>
              <a:t>We know there are already n</a:t>
            </a:r>
            <a:r>
              <a:rPr lang="en" sz="900" baseline="30000">
                <a:latin typeface="Assistant"/>
                <a:ea typeface="Assistant"/>
                <a:cs typeface="Assistant"/>
                <a:sym typeface="Assistant"/>
              </a:rPr>
              <a:t>2</a:t>
            </a:r>
            <a:r>
              <a:rPr lang="en" sz="900">
                <a:latin typeface="Assistant"/>
                <a:ea typeface="Assistant"/>
                <a:cs typeface="Assistant"/>
                <a:sym typeface="Assistant"/>
              </a:rPr>
              <a:t> multiplications happening at the bottom level of the recursion tree, so that’s why we say “at least” O(n</a:t>
            </a:r>
            <a:r>
              <a:rPr lang="en" sz="900" baseline="30000">
                <a:latin typeface="Assistant"/>
                <a:ea typeface="Assistant"/>
                <a:cs typeface="Assistant"/>
                <a:sym typeface="Assistant"/>
              </a:rPr>
              <a:t>2</a:t>
            </a:r>
            <a:r>
              <a:rPr lang="en" sz="900">
                <a:latin typeface="Assistant"/>
                <a:ea typeface="Assistant"/>
                <a:cs typeface="Assistant"/>
                <a:sym typeface="Assistant"/>
              </a:rPr>
              <a:t>)</a:t>
            </a:r>
            <a:endParaRPr sz="900">
              <a:latin typeface="Assistant"/>
              <a:ea typeface="Assistant"/>
              <a:cs typeface="Assistant"/>
              <a:sym typeface="Assistant"/>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45"/>
        <p:cNvGrpSpPr/>
        <p:nvPr/>
      </p:nvGrpSpPr>
      <p:grpSpPr>
        <a:xfrm>
          <a:off x="0" y="0"/>
          <a:ext cx="0" cy="0"/>
          <a:chOff x="0" y="0"/>
          <a:chExt cx="0" cy="0"/>
        </a:xfrm>
      </p:grpSpPr>
      <p:sp>
        <p:nvSpPr>
          <p:cNvPr id="1346" name="Google Shape;1346;p101"/>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HOW EFFICIENT IS THIS ALGORITHM? </a:t>
            </a:r>
            <a:endParaRPr sz="3600">
              <a:solidFill>
                <a:schemeClr val="accent5"/>
              </a:solidFill>
              <a:latin typeface="Lato Light"/>
              <a:ea typeface="Lato Light"/>
              <a:cs typeface="Lato Light"/>
              <a:sym typeface="Lato Light"/>
            </a:endParaRPr>
          </a:p>
        </p:txBody>
      </p:sp>
      <p:sp>
        <p:nvSpPr>
          <p:cNvPr id="1347" name="Google Shape;1347;p101"/>
          <p:cNvSpPr txBox="1">
            <a:spLocks noGrp="1"/>
          </p:cNvSpPr>
          <p:nvPr>
            <p:ph type="subTitle" idx="1"/>
          </p:nvPr>
        </p:nvSpPr>
        <p:spPr>
          <a:xfrm>
            <a:off x="389400" y="3372725"/>
            <a:ext cx="8365200" cy="75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rgbClr val="000000"/>
                </a:solidFill>
                <a:latin typeface="Assistant ExtraLight"/>
                <a:ea typeface="Assistant ExtraLight"/>
                <a:cs typeface="Assistant ExtraLight"/>
                <a:sym typeface="Assistant ExtraLight"/>
              </a:rPr>
              <a:t>Wait, our grade-school algorithm was already O(n</a:t>
            </a:r>
            <a:r>
              <a:rPr lang="en" sz="1900" baseline="30000">
                <a:solidFill>
                  <a:srgbClr val="000000"/>
                </a:solidFill>
                <a:latin typeface="Assistant ExtraLight"/>
                <a:ea typeface="Assistant ExtraLight"/>
                <a:cs typeface="Assistant ExtraLight"/>
                <a:sym typeface="Assistant ExtraLight"/>
              </a:rPr>
              <a:t>2</a:t>
            </a:r>
            <a:r>
              <a:rPr lang="en" sz="1900">
                <a:solidFill>
                  <a:srgbClr val="000000"/>
                </a:solidFill>
                <a:latin typeface="Assistant ExtraLight"/>
                <a:ea typeface="Assistant ExtraLight"/>
                <a:cs typeface="Assistant ExtraLight"/>
                <a:sym typeface="Assistant ExtraLight"/>
              </a:rPr>
              <a:t>)!</a:t>
            </a:r>
            <a:endParaRPr sz="1900">
              <a:solidFill>
                <a:srgbClr val="000000"/>
              </a:solidFill>
              <a:latin typeface="Assistant ExtraLight"/>
              <a:ea typeface="Assistant ExtraLight"/>
              <a:cs typeface="Assistant ExtraLight"/>
              <a:sym typeface="Assistant ExtraLight"/>
            </a:endParaRPr>
          </a:p>
          <a:p>
            <a:pPr marL="0" lvl="0" indent="0" algn="ctr" rtl="0">
              <a:spcBef>
                <a:spcPts val="0"/>
              </a:spcBef>
              <a:spcAft>
                <a:spcPts val="0"/>
              </a:spcAft>
              <a:buNone/>
            </a:pPr>
            <a:r>
              <a:rPr lang="en" sz="1900">
                <a:solidFill>
                  <a:srgbClr val="000000"/>
                </a:solidFill>
                <a:latin typeface="Assistant ExtraLight"/>
                <a:ea typeface="Assistant ExtraLight"/>
                <a:cs typeface="Assistant ExtraLight"/>
                <a:sym typeface="Assistant ExtraLight"/>
              </a:rPr>
              <a:t>Is Divide-and-Conquer really that useless? </a:t>
            </a:r>
            <a:endParaRPr sz="1900">
              <a:solidFill>
                <a:srgbClr val="000000"/>
              </a:solidFill>
              <a:latin typeface="Assistant ExtraLight"/>
              <a:ea typeface="Assistant ExtraLight"/>
              <a:cs typeface="Assistant ExtraLight"/>
              <a:sym typeface="Assistant ExtraLight"/>
            </a:endParaRPr>
          </a:p>
        </p:txBody>
      </p:sp>
      <p:sp>
        <p:nvSpPr>
          <p:cNvPr id="1350" name="Google Shape;1350;p101"/>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41</a:t>
            </a:fld>
            <a:endParaRPr/>
          </a:p>
        </p:txBody>
      </p:sp>
      <p:sp>
        <p:nvSpPr>
          <p:cNvPr id="1348" name="Google Shape;1348;p101"/>
          <p:cNvSpPr/>
          <p:nvPr/>
        </p:nvSpPr>
        <p:spPr>
          <a:xfrm>
            <a:off x="2600400" y="1175350"/>
            <a:ext cx="3943200" cy="2168700"/>
          </a:xfrm>
          <a:prstGeom prst="roundRect">
            <a:avLst>
              <a:gd name="adj" fmla="val 16667"/>
            </a:avLst>
          </a:prstGeom>
          <a:solidFill>
            <a:srgbClr val="FFFFFF"/>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300">
                <a:solidFill>
                  <a:srgbClr val="CC0000"/>
                </a:solidFill>
                <a:latin typeface="Assistant"/>
                <a:ea typeface="Assistant"/>
                <a:cs typeface="Assistant"/>
                <a:sym typeface="Assistant"/>
              </a:rPr>
              <a:t>The running time of this Divide-and-Conquer multiplication algorithm </a:t>
            </a:r>
            <a:br>
              <a:rPr lang="en" sz="2300">
                <a:solidFill>
                  <a:srgbClr val="CC0000"/>
                </a:solidFill>
                <a:latin typeface="Assistant"/>
                <a:ea typeface="Assistant"/>
                <a:cs typeface="Assistant"/>
                <a:sym typeface="Assistant"/>
              </a:rPr>
            </a:br>
            <a:r>
              <a:rPr lang="en" sz="2300">
                <a:solidFill>
                  <a:srgbClr val="CC0000"/>
                </a:solidFill>
                <a:latin typeface="Assistant"/>
                <a:ea typeface="Assistant"/>
                <a:cs typeface="Assistant"/>
                <a:sym typeface="Assistant"/>
              </a:rPr>
              <a:t>is </a:t>
            </a:r>
            <a:r>
              <a:rPr lang="en" sz="2300" b="1">
                <a:solidFill>
                  <a:srgbClr val="CC0000"/>
                </a:solidFill>
                <a:latin typeface="Assistant"/>
                <a:ea typeface="Assistant"/>
                <a:cs typeface="Assistant"/>
                <a:sym typeface="Assistant"/>
              </a:rPr>
              <a:t>at least O(n</a:t>
            </a:r>
            <a:r>
              <a:rPr lang="en" sz="2300" b="1" baseline="30000">
                <a:solidFill>
                  <a:srgbClr val="CC0000"/>
                </a:solidFill>
                <a:latin typeface="Assistant"/>
                <a:ea typeface="Assistant"/>
                <a:cs typeface="Assistant"/>
                <a:sym typeface="Assistant"/>
              </a:rPr>
              <a:t>2</a:t>
            </a:r>
            <a:r>
              <a:rPr lang="en" sz="2300" b="1">
                <a:solidFill>
                  <a:srgbClr val="CC0000"/>
                </a:solidFill>
                <a:latin typeface="Assistant"/>
                <a:ea typeface="Assistant"/>
                <a:cs typeface="Assistant"/>
                <a:sym typeface="Assistant"/>
              </a:rPr>
              <a:t>)</a:t>
            </a:r>
            <a:r>
              <a:rPr lang="en" sz="2300">
                <a:solidFill>
                  <a:srgbClr val="CC0000"/>
                </a:solidFill>
                <a:latin typeface="Assistant"/>
                <a:ea typeface="Assistant"/>
                <a:cs typeface="Assistant"/>
                <a:sym typeface="Assistant"/>
              </a:rPr>
              <a:t>!</a:t>
            </a:r>
            <a:endParaRPr sz="2300">
              <a:solidFill>
                <a:srgbClr val="CC0000"/>
              </a:solidFill>
              <a:latin typeface="Assistant"/>
              <a:ea typeface="Assistant"/>
              <a:cs typeface="Assistant"/>
              <a:sym typeface="Assistant"/>
            </a:endParaRPr>
          </a:p>
        </p:txBody>
      </p:sp>
      <p:sp>
        <p:nvSpPr>
          <p:cNvPr id="1349" name="Google Shape;1349;p101"/>
          <p:cNvSpPr txBox="1"/>
          <p:nvPr/>
        </p:nvSpPr>
        <p:spPr>
          <a:xfrm>
            <a:off x="2811900" y="2888913"/>
            <a:ext cx="3520200" cy="32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latin typeface="Assistant"/>
                <a:ea typeface="Assistant"/>
                <a:cs typeface="Assistant"/>
                <a:sym typeface="Assistant"/>
              </a:rPr>
              <a:t>We know there are already n</a:t>
            </a:r>
            <a:r>
              <a:rPr lang="en" sz="900" baseline="30000">
                <a:latin typeface="Assistant"/>
                <a:ea typeface="Assistant"/>
                <a:cs typeface="Assistant"/>
                <a:sym typeface="Assistant"/>
              </a:rPr>
              <a:t>2</a:t>
            </a:r>
            <a:r>
              <a:rPr lang="en" sz="900">
                <a:latin typeface="Assistant"/>
                <a:ea typeface="Assistant"/>
                <a:cs typeface="Assistant"/>
                <a:sym typeface="Assistant"/>
              </a:rPr>
              <a:t> multiplications happening at the bottom level of the recursion tree, so that’s why we say “at least” O(n</a:t>
            </a:r>
            <a:r>
              <a:rPr lang="en" sz="900" baseline="30000">
                <a:latin typeface="Assistant"/>
                <a:ea typeface="Assistant"/>
                <a:cs typeface="Assistant"/>
                <a:sym typeface="Assistant"/>
              </a:rPr>
              <a:t>2</a:t>
            </a:r>
            <a:r>
              <a:rPr lang="en" sz="900">
                <a:latin typeface="Assistant"/>
                <a:ea typeface="Assistant"/>
                <a:cs typeface="Assistant"/>
                <a:sym typeface="Assistant"/>
              </a:rPr>
              <a:t>)</a:t>
            </a:r>
            <a:endParaRPr sz="900">
              <a:latin typeface="Assistant"/>
              <a:ea typeface="Assistant"/>
              <a:cs typeface="Assistant"/>
              <a:sym typeface="Assistan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55" name="Google Shape;1355;p102"/>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HOW EFFICIENT IS THIS ALGORITHM? </a:t>
            </a:r>
            <a:endParaRPr sz="3600">
              <a:solidFill>
                <a:schemeClr val="accent5"/>
              </a:solidFill>
              <a:latin typeface="Lato Light"/>
              <a:ea typeface="Lato Light"/>
              <a:cs typeface="Lato Light"/>
              <a:sym typeface="Lato Light"/>
            </a:endParaRPr>
          </a:p>
        </p:txBody>
      </p:sp>
      <p:sp>
        <p:nvSpPr>
          <p:cNvPr id="1356" name="Google Shape;1356;p102"/>
          <p:cNvSpPr txBox="1">
            <a:spLocks noGrp="1"/>
          </p:cNvSpPr>
          <p:nvPr>
            <p:ph type="subTitle" idx="1"/>
          </p:nvPr>
        </p:nvSpPr>
        <p:spPr>
          <a:xfrm>
            <a:off x="389400" y="3372725"/>
            <a:ext cx="8365200" cy="75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rgbClr val="000000"/>
                </a:solidFill>
                <a:latin typeface="Assistant ExtraLight"/>
                <a:ea typeface="Assistant ExtraLight"/>
                <a:cs typeface="Assistant ExtraLight"/>
                <a:sym typeface="Assistant ExtraLight"/>
              </a:rPr>
              <a:t>Wait, our grade-school algorithm was already O(n</a:t>
            </a:r>
            <a:r>
              <a:rPr lang="en" sz="1900" baseline="30000">
                <a:solidFill>
                  <a:srgbClr val="000000"/>
                </a:solidFill>
                <a:latin typeface="Assistant ExtraLight"/>
                <a:ea typeface="Assistant ExtraLight"/>
                <a:cs typeface="Assistant ExtraLight"/>
                <a:sym typeface="Assistant ExtraLight"/>
              </a:rPr>
              <a:t>2</a:t>
            </a:r>
            <a:r>
              <a:rPr lang="en" sz="1900">
                <a:solidFill>
                  <a:srgbClr val="000000"/>
                </a:solidFill>
                <a:latin typeface="Assistant ExtraLight"/>
                <a:ea typeface="Assistant ExtraLight"/>
                <a:cs typeface="Assistant ExtraLight"/>
                <a:sym typeface="Assistant ExtraLight"/>
              </a:rPr>
              <a:t>)!</a:t>
            </a:r>
            <a:endParaRPr sz="1900">
              <a:solidFill>
                <a:srgbClr val="000000"/>
              </a:solidFill>
              <a:latin typeface="Assistant ExtraLight"/>
              <a:ea typeface="Assistant ExtraLight"/>
              <a:cs typeface="Assistant ExtraLight"/>
              <a:sym typeface="Assistant ExtraLight"/>
            </a:endParaRPr>
          </a:p>
          <a:p>
            <a:pPr marL="0" lvl="0" indent="0" algn="ctr" rtl="0">
              <a:spcBef>
                <a:spcPts val="0"/>
              </a:spcBef>
              <a:spcAft>
                <a:spcPts val="0"/>
              </a:spcAft>
              <a:buNone/>
            </a:pPr>
            <a:r>
              <a:rPr lang="en" sz="1900">
                <a:solidFill>
                  <a:srgbClr val="000000"/>
                </a:solidFill>
                <a:latin typeface="Assistant ExtraLight"/>
                <a:ea typeface="Assistant ExtraLight"/>
                <a:cs typeface="Assistant ExtraLight"/>
                <a:sym typeface="Assistant ExtraLight"/>
              </a:rPr>
              <a:t>Is Divide-and-Conquer really that useless? </a:t>
            </a:r>
            <a:endParaRPr sz="1900">
              <a:solidFill>
                <a:srgbClr val="000000"/>
              </a:solidFill>
              <a:latin typeface="Assistant ExtraLight"/>
              <a:ea typeface="Assistant ExtraLight"/>
              <a:cs typeface="Assistant ExtraLight"/>
              <a:sym typeface="Assistant ExtraLight"/>
            </a:endParaRPr>
          </a:p>
        </p:txBody>
      </p:sp>
      <p:sp>
        <p:nvSpPr>
          <p:cNvPr id="1362" name="Google Shape;1362;p102"/>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42</a:t>
            </a:fld>
            <a:endParaRPr/>
          </a:p>
        </p:txBody>
      </p:sp>
      <p:sp>
        <p:nvSpPr>
          <p:cNvPr id="1359" name="Google Shape;1359;p102"/>
          <p:cNvSpPr txBox="1">
            <a:spLocks noGrp="1"/>
          </p:cNvSpPr>
          <p:nvPr>
            <p:ph type="body" idx="4294967295"/>
          </p:nvPr>
        </p:nvSpPr>
        <p:spPr>
          <a:xfrm>
            <a:off x="0" y="4162425"/>
            <a:ext cx="8366125" cy="64611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900" b="1">
                <a:solidFill>
                  <a:srgbClr val="000000"/>
                </a:solidFill>
                <a:latin typeface="Assistant"/>
                <a:ea typeface="Assistant"/>
                <a:cs typeface="Assistant"/>
                <a:sym typeface="Assistant"/>
              </a:rPr>
              <a:t>Karatsuba says no!!!</a:t>
            </a:r>
            <a:endParaRPr sz="1900" b="1">
              <a:solidFill>
                <a:srgbClr val="000000"/>
              </a:solidFill>
              <a:latin typeface="Assistant"/>
              <a:ea typeface="Assistant"/>
              <a:cs typeface="Assistant"/>
              <a:sym typeface="Assistant"/>
            </a:endParaRPr>
          </a:p>
        </p:txBody>
      </p:sp>
      <p:sp>
        <p:nvSpPr>
          <p:cNvPr id="1357" name="Google Shape;1357;p102"/>
          <p:cNvSpPr/>
          <p:nvPr/>
        </p:nvSpPr>
        <p:spPr>
          <a:xfrm>
            <a:off x="2600400" y="1175350"/>
            <a:ext cx="3943200" cy="2168700"/>
          </a:xfrm>
          <a:prstGeom prst="roundRect">
            <a:avLst>
              <a:gd name="adj" fmla="val 16667"/>
            </a:avLst>
          </a:prstGeom>
          <a:solidFill>
            <a:srgbClr val="FFFFFF"/>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300">
                <a:solidFill>
                  <a:srgbClr val="CC0000"/>
                </a:solidFill>
                <a:latin typeface="Assistant"/>
                <a:ea typeface="Assistant"/>
                <a:cs typeface="Assistant"/>
                <a:sym typeface="Assistant"/>
              </a:rPr>
              <a:t>The running time of this Divide-and-Conquer multiplication algorithm </a:t>
            </a:r>
            <a:br>
              <a:rPr lang="en" sz="2300">
                <a:solidFill>
                  <a:srgbClr val="CC0000"/>
                </a:solidFill>
                <a:latin typeface="Assistant"/>
                <a:ea typeface="Assistant"/>
                <a:cs typeface="Assistant"/>
                <a:sym typeface="Assistant"/>
              </a:rPr>
            </a:br>
            <a:r>
              <a:rPr lang="en" sz="2300">
                <a:solidFill>
                  <a:srgbClr val="CC0000"/>
                </a:solidFill>
                <a:latin typeface="Assistant"/>
                <a:ea typeface="Assistant"/>
                <a:cs typeface="Assistant"/>
                <a:sym typeface="Assistant"/>
              </a:rPr>
              <a:t>is </a:t>
            </a:r>
            <a:r>
              <a:rPr lang="en" sz="2300" b="1">
                <a:solidFill>
                  <a:srgbClr val="CC0000"/>
                </a:solidFill>
                <a:latin typeface="Assistant"/>
                <a:ea typeface="Assistant"/>
                <a:cs typeface="Assistant"/>
                <a:sym typeface="Assistant"/>
              </a:rPr>
              <a:t>at least O(n</a:t>
            </a:r>
            <a:r>
              <a:rPr lang="en" sz="2300" b="1" baseline="30000">
                <a:solidFill>
                  <a:srgbClr val="CC0000"/>
                </a:solidFill>
                <a:latin typeface="Assistant"/>
                <a:ea typeface="Assistant"/>
                <a:cs typeface="Assistant"/>
                <a:sym typeface="Assistant"/>
              </a:rPr>
              <a:t>2</a:t>
            </a:r>
            <a:r>
              <a:rPr lang="en" sz="2300" b="1">
                <a:solidFill>
                  <a:srgbClr val="CC0000"/>
                </a:solidFill>
                <a:latin typeface="Assistant"/>
                <a:ea typeface="Assistant"/>
                <a:cs typeface="Assistant"/>
                <a:sym typeface="Assistant"/>
              </a:rPr>
              <a:t>)</a:t>
            </a:r>
            <a:r>
              <a:rPr lang="en" sz="2300">
                <a:solidFill>
                  <a:srgbClr val="CC0000"/>
                </a:solidFill>
                <a:latin typeface="Assistant"/>
                <a:ea typeface="Assistant"/>
                <a:cs typeface="Assistant"/>
                <a:sym typeface="Assistant"/>
              </a:rPr>
              <a:t>!</a:t>
            </a:r>
            <a:endParaRPr sz="2300">
              <a:solidFill>
                <a:srgbClr val="CC0000"/>
              </a:solidFill>
              <a:latin typeface="Assistant"/>
              <a:ea typeface="Assistant"/>
              <a:cs typeface="Assistant"/>
              <a:sym typeface="Assistant"/>
            </a:endParaRPr>
          </a:p>
        </p:txBody>
      </p:sp>
      <p:sp>
        <p:nvSpPr>
          <p:cNvPr id="1358" name="Google Shape;1358;p102"/>
          <p:cNvSpPr txBox="1"/>
          <p:nvPr/>
        </p:nvSpPr>
        <p:spPr>
          <a:xfrm>
            <a:off x="2811900" y="2888913"/>
            <a:ext cx="3520200" cy="32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latin typeface="Assistant"/>
                <a:ea typeface="Assistant"/>
                <a:cs typeface="Assistant"/>
                <a:sym typeface="Assistant"/>
              </a:rPr>
              <a:t>We know there are already n</a:t>
            </a:r>
            <a:r>
              <a:rPr lang="en" sz="900" baseline="30000">
                <a:latin typeface="Assistant"/>
                <a:ea typeface="Assistant"/>
                <a:cs typeface="Assistant"/>
                <a:sym typeface="Assistant"/>
              </a:rPr>
              <a:t>2</a:t>
            </a:r>
            <a:r>
              <a:rPr lang="en" sz="900">
                <a:latin typeface="Assistant"/>
                <a:ea typeface="Assistant"/>
                <a:cs typeface="Assistant"/>
                <a:sym typeface="Assistant"/>
              </a:rPr>
              <a:t> multiplications happening at the bottom level of the recursion tree, so that’s why we say “at least” O(n</a:t>
            </a:r>
            <a:r>
              <a:rPr lang="en" sz="900" baseline="30000">
                <a:latin typeface="Assistant"/>
                <a:ea typeface="Assistant"/>
                <a:cs typeface="Assistant"/>
                <a:sym typeface="Assistant"/>
              </a:rPr>
              <a:t>2</a:t>
            </a:r>
            <a:r>
              <a:rPr lang="en" sz="900">
                <a:latin typeface="Assistant"/>
                <a:ea typeface="Assistant"/>
                <a:cs typeface="Assistant"/>
                <a:sym typeface="Assistant"/>
              </a:rPr>
              <a:t>)</a:t>
            </a:r>
            <a:endParaRPr sz="900">
              <a:latin typeface="Assistant"/>
              <a:ea typeface="Assistant"/>
              <a:cs typeface="Assistant"/>
              <a:sym typeface="Assistant"/>
            </a:endParaRPr>
          </a:p>
        </p:txBody>
      </p:sp>
      <p:pic>
        <p:nvPicPr>
          <p:cNvPr id="1360" name="Google Shape;1360;p102"/>
          <p:cNvPicPr preferRelativeResize="0"/>
          <p:nvPr/>
        </p:nvPicPr>
        <p:blipFill rotWithShape="1">
          <a:blip r:embed="rId3">
            <a:alphaModFix/>
          </a:blip>
          <a:srcRect b="7578"/>
          <a:stretch/>
        </p:blipFill>
        <p:spPr>
          <a:xfrm rot="776470">
            <a:off x="7582494" y="3387030"/>
            <a:ext cx="1202738" cy="1485939"/>
          </a:xfrm>
          <a:prstGeom prst="rect">
            <a:avLst/>
          </a:prstGeom>
          <a:noFill/>
          <a:ln>
            <a:noFill/>
          </a:ln>
        </p:spPr>
      </p:pic>
      <p:sp>
        <p:nvSpPr>
          <p:cNvPr id="1361" name="Google Shape;1361;p102"/>
          <p:cNvSpPr/>
          <p:nvPr/>
        </p:nvSpPr>
        <p:spPr>
          <a:xfrm>
            <a:off x="7227600" y="2959275"/>
            <a:ext cx="451800" cy="361500"/>
          </a:xfrm>
          <a:prstGeom prst="wedgeRoundRectCallout">
            <a:avLst>
              <a:gd name="adj1" fmla="val 53995"/>
              <a:gd name="adj2" fmla="val 71670"/>
              <a:gd name="adj3" fmla="val 0"/>
            </a:avLst>
          </a:prstGeom>
          <a:no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200">
                <a:solidFill>
                  <a:srgbClr val="0097A7"/>
                </a:solidFill>
                <a:latin typeface="Assistant"/>
                <a:ea typeface="Assistant"/>
                <a:cs typeface="Assistant"/>
                <a:sym typeface="Assistant"/>
              </a:rPr>
              <a:t>no!!!</a:t>
            </a:r>
            <a:endParaRPr sz="1200">
              <a:solidFill>
                <a:srgbClr val="0097A7"/>
              </a:solidFill>
              <a:latin typeface="Assistant"/>
              <a:ea typeface="Assistant"/>
              <a:cs typeface="Assistant"/>
              <a:sym typeface="Assistant"/>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66"/>
        <p:cNvGrpSpPr/>
        <p:nvPr/>
      </p:nvGrpSpPr>
      <p:grpSpPr>
        <a:xfrm>
          <a:off x="0" y="0"/>
          <a:ext cx="0" cy="0"/>
          <a:chOff x="0" y="0"/>
          <a:chExt cx="0" cy="0"/>
        </a:xfrm>
      </p:grpSpPr>
      <p:sp>
        <p:nvSpPr>
          <p:cNvPr id="1367" name="Google Shape;1367;p103"/>
          <p:cNvSpPr txBox="1">
            <a:spLocks noGrp="1"/>
          </p:cNvSpPr>
          <p:nvPr>
            <p:ph type="ctrTitle"/>
          </p:nvPr>
        </p:nvSpPr>
        <p:spPr>
          <a:xfrm>
            <a:off x="777000" y="1304350"/>
            <a:ext cx="7590000" cy="1751700"/>
          </a:xfrm>
          <a:prstGeom prst="rect">
            <a:avLst/>
          </a:prstGeom>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900">
                <a:solidFill>
                  <a:schemeClr val="accent5"/>
                </a:solidFill>
                <a:latin typeface="Lato Light"/>
                <a:ea typeface="Lato Light"/>
                <a:cs typeface="Lato Light"/>
                <a:sym typeface="Lato Light"/>
              </a:rPr>
              <a:t>KARATSUBA  INTEGER MULTIPLICATION</a:t>
            </a:r>
            <a:endParaRPr sz="1800">
              <a:solidFill>
                <a:schemeClr val="accent5"/>
              </a:solidFill>
              <a:latin typeface="Lato Light"/>
              <a:ea typeface="Lato Light"/>
              <a:cs typeface="Lato Light"/>
              <a:sym typeface="Lato Light"/>
            </a:endParaRPr>
          </a:p>
        </p:txBody>
      </p:sp>
      <p:sp>
        <p:nvSpPr>
          <p:cNvPr id="1368" name="Google Shape;1368;p103"/>
          <p:cNvSpPr txBox="1">
            <a:spLocks noGrp="1"/>
          </p:cNvSpPr>
          <p:nvPr>
            <p:ph type="subTitle" idx="1"/>
          </p:nvPr>
        </p:nvSpPr>
        <p:spPr>
          <a:xfrm>
            <a:off x="311700" y="326747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000000"/>
                </a:solidFill>
                <a:latin typeface="Assistant ExtraLight"/>
                <a:ea typeface="Assistant ExtraLight"/>
                <a:cs typeface="Assistant ExtraLight"/>
                <a:sym typeface="Assistant ExtraLight"/>
              </a:rPr>
              <a:t>Three subproblems instead of four!</a:t>
            </a:r>
            <a:endParaRPr sz="2400">
              <a:solidFill>
                <a:srgbClr val="000000"/>
              </a:solidFill>
              <a:latin typeface="Assistant ExtraLight"/>
              <a:ea typeface="Assistant ExtraLight"/>
              <a:cs typeface="Assistant ExtraLight"/>
              <a:sym typeface="Assistant ExtraLight"/>
            </a:endParaRPr>
          </a:p>
        </p:txBody>
      </p:sp>
      <p:sp>
        <p:nvSpPr>
          <p:cNvPr id="1369" name="Google Shape;1369;p103"/>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104"/>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CHOOSING SUBPROBLEMS WISELY</a:t>
            </a:r>
            <a:endParaRPr sz="3600">
              <a:solidFill>
                <a:schemeClr val="accent5"/>
              </a:solidFill>
              <a:latin typeface="Lato Light"/>
              <a:ea typeface="Lato Light"/>
              <a:cs typeface="Lato Light"/>
              <a:sym typeface="Lato Light"/>
            </a:endParaRPr>
          </a:p>
        </p:txBody>
      </p:sp>
      <p:sp>
        <p:nvSpPr>
          <p:cNvPr id="1381" name="Google Shape;1381;p104"/>
          <p:cNvSpPr txBox="1">
            <a:spLocks noGrp="1"/>
          </p:cNvSpPr>
          <p:nvPr>
            <p:ph type="subTitle" idx="1"/>
          </p:nvPr>
        </p:nvSpPr>
        <p:spPr>
          <a:xfrm>
            <a:off x="311700" y="3112800"/>
            <a:ext cx="8520600" cy="53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900" b="1">
                <a:solidFill>
                  <a:srgbClr val="000000"/>
                </a:solidFill>
                <a:latin typeface="Assistant"/>
                <a:ea typeface="Assistant"/>
                <a:cs typeface="Assistant"/>
                <a:sym typeface="Assistant"/>
              </a:rPr>
              <a:t>The subproblems we choose to solve just need to provide these quantities:</a:t>
            </a:r>
            <a:endParaRPr sz="1900" b="1">
              <a:solidFill>
                <a:srgbClr val="000000"/>
              </a:solidFill>
              <a:latin typeface="Assistant"/>
              <a:ea typeface="Assistant"/>
              <a:cs typeface="Assistant"/>
              <a:sym typeface="Assistant"/>
            </a:endParaRPr>
          </a:p>
        </p:txBody>
      </p:sp>
      <p:sp>
        <p:nvSpPr>
          <p:cNvPr id="1386" name="Google Shape;1386;p104"/>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44</a:t>
            </a:fld>
            <a:endParaRPr/>
          </a:p>
        </p:txBody>
      </p:sp>
      <p:sp>
        <p:nvSpPr>
          <p:cNvPr id="1385" name="Google Shape;1385;p104"/>
          <p:cNvSpPr txBox="1">
            <a:spLocks noGrp="1"/>
          </p:cNvSpPr>
          <p:nvPr>
            <p:ph type="body" idx="4294967295"/>
          </p:nvPr>
        </p:nvSpPr>
        <p:spPr>
          <a:xfrm>
            <a:off x="0" y="4449763"/>
            <a:ext cx="7918450" cy="53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i="1">
                <a:solidFill>
                  <a:srgbClr val="000000"/>
                </a:solidFill>
                <a:latin typeface="Assistant ExtraLight"/>
                <a:ea typeface="Assistant ExtraLight"/>
                <a:cs typeface="Assistant ExtraLight"/>
                <a:sym typeface="Assistant ExtraLight"/>
              </a:rPr>
              <a:t>Originally, we assembled these quantities by computing FOUR things: ac, ad, bc, and bd.</a:t>
            </a:r>
            <a:endParaRPr sz="1600" i="1">
              <a:solidFill>
                <a:srgbClr val="000000"/>
              </a:solidFill>
              <a:latin typeface="Assistant ExtraLight"/>
              <a:ea typeface="Assistant ExtraLight"/>
              <a:cs typeface="Assistant ExtraLight"/>
              <a:sym typeface="Assistant ExtraLight"/>
            </a:endParaRPr>
          </a:p>
        </p:txBody>
      </p:sp>
      <p:grpSp>
        <p:nvGrpSpPr>
          <p:cNvPr id="1375" name="Google Shape;1375;p104"/>
          <p:cNvGrpSpPr/>
          <p:nvPr/>
        </p:nvGrpSpPr>
        <p:grpSpPr>
          <a:xfrm>
            <a:off x="1903382" y="2330238"/>
            <a:ext cx="5412757" cy="532330"/>
            <a:chOff x="1087333" y="3360450"/>
            <a:chExt cx="7164469" cy="704700"/>
          </a:xfrm>
        </p:grpSpPr>
        <p:sp>
          <p:nvSpPr>
            <p:cNvPr id="1376" name="Google Shape;1376;p104"/>
            <p:cNvSpPr/>
            <p:nvPr/>
          </p:nvSpPr>
          <p:spPr>
            <a:xfrm>
              <a:off x="1087333"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a:p>
          </p:txBody>
        </p:sp>
        <p:sp>
          <p:nvSpPr>
            <p:cNvPr id="1377" name="Google Shape;1377;p104"/>
            <p:cNvSpPr/>
            <p:nvPr/>
          </p:nvSpPr>
          <p:spPr>
            <a:xfrm>
              <a:off x="3419684"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a:p>
          </p:txBody>
        </p:sp>
        <p:sp>
          <p:nvSpPr>
            <p:cNvPr id="1378" name="Google Shape;1378;p104"/>
            <p:cNvSpPr/>
            <p:nvPr/>
          </p:nvSpPr>
          <p:spPr>
            <a:xfrm>
              <a:off x="4719609"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a:p>
          </p:txBody>
        </p:sp>
        <p:sp>
          <p:nvSpPr>
            <p:cNvPr id="1379" name="Google Shape;1379;p104"/>
            <p:cNvSpPr/>
            <p:nvPr/>
          </p:nvSpPr>
          <p:spPr>
            <a:xfrm>
              <a:off x="7223402" y="3360450"/>
              <a:ext cx="1028400" cy="704700"/>
            </a:xfrm>
            <a:prstGeom prst="roundRect">
              <a:avLst>
                <a:gd name="adj" fmla="val 16667"/>
              </a:avLst>
            </a:prstGeom>
            <a:gradFill>
              <a:gsLst>
                <a:gs pos="0">
                  <a:srgbClr val="FFFFFF"/>
                </a:gs>
                <a:gs pos="42000">
                  <a:srgbClr val="FFFFFF"/>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a:p>
          </p:txBody>
        </p:sp>
      </p:grpSp>
      <p:sp>
        <p:nvSpPr>
          <p:cNvPr id="1380" name="Google Shape;1380;p104"/>
          <p:cNvSpPr txBox="1"/>
          <p:nvPr/>
        </p:nvSpPr>
        <p:spPr>
          <a:xfrm>
            <a:off x="661350" y="1297350"/>
            <a:ext cx="7821300" cy="1397100"/>
          </a:xfrm>
          <a:prstGeom prst="rect">
            <a:avLst/>
          </a:prstGeom>
          <a:noFill/>
          <a:ln>
            <a:noFill/>
          </a:ln>
        </p:spPr>
        <p:txBody>
          <a:bodyPr spcFirstLastPara="1" wrap="square" lIns="91425" tIns="91425" rIns="91425" bIns="91425" anchor="t" anchorCtr="0">
            <a:noAutofit/>
          </a:bodyPr>
          <a:lstStyle/>
          <a:p>
            <a:pPr marL="0" marR="163550" lvl="0" indent="0" algn="ctr" rtl="0">
              <a:spcBef>
                <a:spcPts val="0"/>
              </a:spcBef>
              <a:spcAft>
                <a:spcPts val="0"/>
              </a:spcAft>
              <a:buNone/>
            </a:pPr>
            <a:r>
              <a:rPr lang="en" sz="2700">
                <a:solidFill>
                  <a:srgbClr val="999999"/>
                </a:solidFill>
                <a:latin typeface="Inconsolata Regular"/>
                <a:ea typeface="Inconsolata Regular"/>
                <a:cs typeface="Inconsolata Regular"/>
                <a:sym typeface="Inconsolata Regular"/>
              </a:rPr>
              <a:t>[</a:t>
            </a:r>
            <a:r>
              <a:rPr lang="en" sz="2700">
                <a:solidFill>
                  <a:srgbClr val="CC0000"/>
                </a:solidFill>
                <a:latin typeface="Inconsolata Regular"/>
                <a:ea typeface="Inconsolata Regular"/>
                <a:cs typeface="Inconsolata Regular"/>
                <a:sym typeface="Inconsolata Regular"/>
              </a:rPr>
              <a:t>x</a:t>
            </a:r>
            <a:r>
              <a:rPr lang="en" sz="2700" baseline="-25000">
                <a:solidFill>
                  <a:srgbClr val="CC0000"/>
                </a:solidFill>
                <a:latin typeface="Inconsolata Regular"/>
                <a:ea typeface="Inconsolata Regular"/>
                <a:cs typeface="Inconsolata Regular"/>
                <a:sym typeface="Inconsolata Regular"/>
              </a:rPr>
              <a:t>1</a:t>
            </a:r>
            <a:r>
              <a:rPr lang="en" sz="2700">
                <a:solidFill>
                  <a:srgbClr val="CC0000"/>
                </a:solidFill>
                <a:latin typeface="Inconsolata Regular"/>
                <a:ea typeface="Inconsolata Regular"/>
                <a:cs typeface="Inconsolata Regular"/>
                <a:sym typeface="Inconsolata Regular"/>
              </a:rPr>
              <a:t>x</a:t>
            </a:r>
            <a:r>
              <a:rPr lang="en" sz="2700" baseline="-25000">
                <a:solidFill>
                  <a:srgbClr val="CC0000"/>
                </a:solidFill>
                <a:latin typeface="Inconsolata Regular"/>
                <a:ea typeface="Inconsolata Regular"/>
                <a:cs typeface="Inconsolata Regular"/>
                <a:sym typeface="Inconsolata Regular"/>
              </a:rPr>
              <a:t>2</a:t>
            </a:r>
            <a:r>
              <a:rPr lang="en">
                <a:solidFill>
                  <a:srgbClr val="999999"/>
                </a:solidFill>
                <a:latin typeface="Inconsolata Regular"/>
                <a:ea typeface="Inconsolata Regular"/>
                <a:cs typeface="Inconsolata Regular"/>
                <a:sym typeface="Inconsolata Regular"/>
              </a:rPr>
              <a:t>...</a:t>
            </a:r>
            <a:r>
              <a:rPr lang="en" sz="2700">
                <a:solidFill>
                  <a:srgbClr val="F1C232"/>
                </a:solidFill>
                <a:latin typeface="Inconsolata Regular"/>
                <a:ea typeface="Inconsolata Regular"/>
                <a:cs typeface="Inconsolata Regular"/>
                <a:sym typeface="Inconsolata Regular"/>
              </a:rPr>
              <a:t>x</a:t>
            </a:r>
            <a:r>
              <a:rPr lang="en" sz="2700" baseline="-25000">
                <a:solidFill>
                  <a:srgbClr val="F1C232"/>
                </a:solidFill>
                <a:latin typeface="Inconsolata Regular"/>
                <a:ea typeface="Inconsolata Regular"/>
                <a:cs typeface="Inconsolata Regular"/>
                <a:sym typeface="Inconsolata Regular"/>
              </a:rPr>
              <a:t>n-1</a:t>
            </a:r>
            <a:r>
              <a:rPr lang="en" sz="2700">
                <a:solidFill>
                  <a:srgbClr val="F1C232"/>
                </a:solidFill>
                <a:latin typeface="Inconsolata Regular"/>
                <a:ea typeface="Inconsolata Regular"/>
                <a:cs typeface="Inconsolata Regular"/>
                <a:sym typeface="Inconsolata Regular"/>
              </a:rPr>
              <a:t>x</a:t>
            </a:r>
            <a:r>
              <a:rPr lang="en" sz="2700" baseline="-25000">
                <a:solidFill>
                  <a:srgbClr val="F1C232"/>
                </a:solidFill>
                <a:latin typeface="Inconsolata Regular"/>
                <a:ea typeface="Inconsolata Regular"/>
                <a:cs typeface="Inconsolata Regular"/>
                <a:sym typeface="Inconsolata Regular"/>
              </a:rPr>
              <a:t>n</a:t>
            </a:r>
            <a:r>
              <a:rPr lang="en" sz="2700">
                <a:solidFill>
                  <a:srgbClr val="999999"/>
                </a:solidFill>
                <a:latin typeface="Inconsolata Regular"/>
                <a:ea typeface="Inconsolata Regular"/>
                <a:cs typeface="Inconsolata Regular"/>
                <a:sym typeface="Inconsolata Regular"/>
              </a:rPr>
              <a:t>]</a:t>
            </a:r>
            <a:r>
              <a:rPr lang="en" sz="2700">
                <a:solidFill>
                  <a:srgbClr val="999999"/>
                </a:solidFill>
                <a:latin typeface="Inconsolata"/>
                <a:ea typeface="Inconsolata"/>
                <a:cs typeface="Inconsolata"/>
                <a:sym typeface="Inconsolata"/>
              </a:rPr>
              <a:t> </a:t>
            </a:r>
            <a:r>
              <a:rPr lang="en" sz="2300">
                <a:solidFill>
                  <a:srgbClr val="999999"/>
                </a:solidFill>
                <a:latin typeface="Inconsolata Regular"/>
                <a:ea typeface="Inconsolata Regular"/>
                <a:cs typeface="Inconsolata Regular"/>
                <a:sym typeface="Inconsolata Regular"/>
              </a:rPr>
              <a:t>x</a:t>
            </a:r>
            <a:r>
              <a:rPr lang="en" sz="2700">
                <a:solidFill>
                  <a:srgbClr val="666666"/>
                </a:solidFill>
                <a:latin typeface="Inconsolata"/>
                <a:ea typeface="Inconsolata"/>
                <a:cs typeface="Inconsolata"/>
                <a:sym typeface="Inconsolata"/>
              </a:rPr>
              <a:t> </a:t>
            </a:r>
            <a:r>
              <a:rPr lang="en" sz="2700">
                <a:solidFill>
                  <a:srgbClr val="999999"/>
                </a:solidFill>
                <a:latin typeface="Inconsolata Regular"/>
                <a:ea typeface="Inconsolata Regular"/>
                <a:cs typeface="Inconsolata Regular"/>
                <a:sym typeface="Inconsolata Regular"/>
              </a:rPr>
              <a:t>[</a:t>
            </a:r>
            <a:r>
              <a:rPr lang="en" sz="2700">
                <a:solidFill>
                  <a:srgbClr val="6AA84F"/>
                </a:solidFill>
                <a:latin typeface="Inconsolata Regular"/>
                <a:ea typeface="Inconsolata Regular"/>
                <a:cs typeface="Inconsolata Regular"/>
                <a:sym typeface="Inconsolata Regular"/>
              </a:rPr>
              <a:t>y</a:t>
            </a:r>
            <a:r>
              <a:rPr lang="en" sz="2700" baseline="-25000">
                <a:solidFill>
                  <a:srgbClr val="6AA84F"/>
                </a:solidFill>
                <a:latin typeface="Inconsolata Regular"/>
                <a:ea typeface="Inconsolata Regular"/>
                <a:cs typeface="Inconsolata Regular"/>
                <a:sym typeface="Inconsolata Regular"/>
              </a:rPr>
              <a:t>1</a:t>
            </a:r>
            <a:r>
              <a:rPr lang="en" sz="2700">
                <a:solidFill>
                  <a:srgbClr val="6AA84F"/>
                </a:solidFill>
                <a:latin typeface="Inconsolata Regular"/>
                <a:ea typeface="Inconsolata Regular"/>
                <a:cs typeface="Inconsolata Regular"/>
                <a:sym typeface="Inconsolata Regular"/>
              </a:rPr>
              <a:t>y</a:t>
            </a:r>
            <a:r>
              <a:rPr lang="en" sz="2700" baseline="-25000">
                <a:solidFill>
                  <a:srgbClr val="6AA84F"/>
                </a:solidFill>
                <a:latin typeface="Inconsolata Regular"/>
                <a:ea typeface="Inconsolata Regular"/>
                <a:cs typeface="Inconsolata Regular"/>
                <a:sym typeface="Inconsolata Regular"/>
              </a:rPr>
              <a:t>2</a:t>
            </a:r>
            <a:r>
              <a:rPr lang="en">
                <a:solidFill>
                  <a:srgbClr val="999999"/>
                </a:solidFill>
                <a:latin typeface="Inconsolata Regular"/>
                <a:ea typeface="Inconsolata Regular"/>
                <a:cs typeface="Inconsolata Regular"/>
                <a:sym typeface="Inconsolata Regular"/>
              </a:rPr>
              <a:t>...</a:t>
            </a:r>
            <a:r>
              <a:rPr lang="en" sz="2700">
                <a:solidFill>
                  <a:srgbClr val="3C78D8"/>
                </a:solidFill>
                <a:latin typeface="Inconsolata Regular"/>
                <a:ea typeface="Inconsolata Regular"/>
                <a:cs typeface="Inconsolata Regular"/>
                <a:sym typeface="Inconsolata Regular"/>
              </a:rPr>
              <a:t>y</a:t>
            </a:r>
            <a:r>
              <a:rPr lang="en" sz="2700" baseline="-25000">
                <a:solidFill>
                  <a:srgbClr val="3C78D8"/>
                </a:solidFill>
                <a:latin typeface="Inconsolata Regular"/>
                <a:ea typeface="Inconsolata Regular"/>
                <a:cs typeface="Inconsolata Regular"/>
                <a:sym typeface="Inconsolata Regular"/>
              </a:rPr>
              <a:t>n-1</a:t>
            </a:r>
            <a:r>
              <a:rPr lang="en" sz="2700">
                <a:solidFill>
                  <a:srgbClr val="3C78D8"/>
                </a:solidFill>
                <a:latin typeface="Inconsolata Regular"/>
                <a:ea typeface="Inconsolata Regular"/>
                <a:cs typeface="Inconsolata Regular"/>
                <a:sym typeface="Inconsolata Regular"/>
              </a:rPr>
              <a:t>y</a:t>
            </a:r>
            <a:r>
              <a:rPr lang="en" sz="2700" baseline="-25000">
                <a:solidFill>
                  <a:srgbClr val="3C78D8"/>
                </a:solidFill>
                <a:latin typeface="Inconsolata Regular"/>
                <a:ea typeface="Inconsolata Regular"/>
                <a:cs typeface="Inconsolata Regular"/>
                <a:sym typeface="Inconsolata Regular"/>
              </a:rPr>
              <a:t>n</a:t>
            </a:r>
            <a:r>
              <a:rPr lang="en" sz="2700">
                <a:solidFill>
                  <a:srgbClr val="999999"/>
                </a:solidFill>
                <a:latin typeface="Inconsolata Regular"/>
                <a:ea typeface="Inconsolata Regular"/>
                <a:cs typeface="Inconsolata Regular"/>
                <a:sym typeface="Inconsolata Regular"/>
              </a:rPr>
              <a:t>]</a:t>
            </a:r>
            <a:endParaRPr sz="2700" b="1">
              <a:solidFill>
                <a:srgbClr val="3D85C6"/>
              </a:solidFill>
              <a:latin typeface="Inconsolata"/>
              <a:ea typeface="Inconsolata"/>
              <a:cs typeface="Inconsolata"/>
              <a:sym typeface="Inconsolata"/>
            </a:endParaRPr>
          </a:p>
          <a:p>
            <a:pPr marL="0" marR="163550" lvl="0" indent="0" algn="ctr" rtl="0">
              <a:spcBef>
                <a:spcPts val="1000"/>
              </a:spcBef>
              <a:spcAft>
                <a:spcPts val="0"/>
              </a:spcAft>
              <a:buNone/>
            </a:pPr>
            <a:r>
              <a:rPr lang="en" sz="1900">
                <a:solidFill>
                  <a:srgbClr val="999999"/>
                </a:solidFill>
                <a:latin typeface="Inconsolata"/>
                <a:ea typeface="Inconsolata"/>
                <a:cs typeface="Inconsolata"/>
                <a:sym typeface="Inconsolata"/>
              </a:rPr>
              <a:t>= ( </a:t>
            </a:r>
            <a:r>
              <a:rPr lang="en" sz="1900" b="1">
                <a:solidFill>
                  <a:srgbClr val="CC0000"/>
                </a:solidFill>
                <a:latin typeface="Inconsolata"/>
                <a:ea typeface="Inconsolata"/>
                <a:cs typeface="Inconsolata"/>
                <a:sym typeface="Inconsolata"/>
              </a:rPr>
              <a:t>a</a:t>
            </a:r>
            <a:r>
              <a:rPr lang="en" sz="1900">
                <a:solidFill>
                  <a:srgbClr val="999999"/>
                </a:solidFill>
                <a:latin typeface="Inconsolata Regular"/>
                <a:ea typeface="Inconsolata Regular"/>
                <a:cs typeface="Inconsolata Regular"/>
                <a:sym typeface="Inconsolata Regular"/>
              </a:rPr>
              <a:t>x</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n/2</a:t>
            </a:r>
            <a:r>
              <a:rPr lang="en" sz="1900">
                <a:solidFill>
                  <a:srgbClr val="999999"/>
                </a:solidFill>
                <a:latin typeface="Inconsolata"/>
                <a:ea typeface="Inconsolata"/>
                <a:cs typeface="Inconsolata"/>
                <a:sym typeface="Inconsolata"/>
              </a:rPr>
              <a:t> + </a:t>
            </a:r>
            <a:r>
              <a:rPr lang="en" sz="1900" b="1">
                <a:solidFill>
                  <a:srgbClr val="F1C232"/>
                </a:solidFill>
                <a:latin typeface="Inconsolata"/>
                <a:ea typeface="Inconsolata"/>
                <a:cs typeface="Inconsolata"/>
                <a:sym typeface="Inconsolata"/>
              </a:rPr>
              <a:t>b </a:t>
            </a:r>
            <a:r>
              <a:rPr lang="en" sz="1900">
                <a:solidFill>
                  <a:srgbClr val="999999"/>
                </a:solidFill>
                <a:latin typeface="Inconsolata"/>
                <a:ea typeface="Inconsolata"/>
                <a:cs typeface="Inconsolata"/>
                <a:sym typeface="Inconsolata"/>
              </a:rPr>
              <a:t>) </a:t>
            </a:r>
            <a:r>
              <a:rPr lang="en" sz="1900">
                <a:solidFill>
                  <a:srgbClr val="999999"/>
                </a:solidFill>
                <a:latin typeface="Inconsolata Regular"/>
                <a:ea typeface="Inconsolata Regular"/>
                <a:cs typeface="Inconsolata Regular"/>
                <a:sym typeface="Inconsolata Regular"/>
              </a:rPr>
              <a:t>x</a:t>
            </a:r>
            <a:r>
              <a:rPr lang="en" sz="1900">
                <a:solidFill>
                  <a:srgbClr val="999999"/>
                </a:solidFill>
                <a:latin typeface="Inconsolata"/>
                <a:ea typeface="Inconsolata"/>
                <a:cs typeface="Inconsolata"/>
                <a:sym typeface="Inconsolata"/>
              </a:rPr>
              <a:t> ( </a:t>
            </a:r>
            <a:r>
              <a:rPr lang="en" sz="1900" b="1">
                <a:solidFill>
                  <a:srgbClr val="6AA84F"/>
                </a:solidFill>
                <a:latin typeface="Inconsolata"/>
                <a:ea typeface="Inconsolata"/>
                <a:cs typeface="Inconsolata"/>
                <a:sym typeface="Inconsolata"/>
              </a:rPr>
              <a:t>c</a:t>
            </a:r>
            <a:r>
              <a:rPr lang="en" sz="1900">
                <a:solidFill>
                  <a:srgbClr val="999999"/>
                </a:solidFill>
                <a:latin typeface="Inconsolata Regular"/>
                <a:ea typeface="Inconsolata Regular"/>
                <a:cs typeface="Inconsolata Regular"/>
                <a:sym typeface="Inconsolata Regular"/>
              </a:rPr>
              <a:t>x</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n/2</a:t>
            </a:r>
            <a:r>
              <a:rPr lang="en" sz="1900">
                <a:solidFill>
                  <a:srgbClr val="999999"/>
                </a:solidFill>
                <a:latin typeface="Inconsolata"/>
                <a:ea typeface="Inconsolata"/>
                <a:cs typeface="Inconsolata"/>
                <a:sym typeface="Inconsolata"/>
              </a:rPr>
              <a:t> + </a:t>
            </a:r>
            <a:r>
              <a:rPr lang="en" sz="1900" b="1">
                <a:solidFill>
                  <a:srgbClr val="3D85C6"/>
                </a:solidFill>
                <a:latin typeface="Inconsolata"/>
                <a:ea typeface="Inconsolata"/>
                <a:cs typeface="Inconsolata"/>
                <a:sym typeface="Inconsolata"/>
              </a:rPr>
              <a:t>d </a:t>
            </a:r>
            <a:r>
              <a:rPr lang="en" sz="1900">
                <a:solidFill>
                  <a:srgbClr val="999999"/>
                </a:solidFill>
                <a:latin typeface="Inconsolata"/>
                <a:ea typeface="Inconsolata"/>
                <a:cs typeface="Inconsolata"/>
                <a:sym typeface="Inconsolata"/>
              </a:rPr>
              <a:t>)</a:t>
            </a:r>
            <a:endParaRPr sz="1900">
              <a:solidFill>
                <a:srgbClr val="999999"/>
              </a:solidFill>
              <a:latin typeface="Inconsolata"/>
              <a:ea typeface="Inconsolata"/>
              <a:cs typeface="Inconsolata"/>
              <a:sym typeface="Inconsolata"/>
            </a:endParaRPr>
          </a:p>
          <a:p>
            <a:pPr marL="0" marR="163550" lvl="0" indent="0" algn="ctr" rtl="0">
              <a:spcBef>
                <a:spcPts val="1000"/>
              </a:spcBef>
              <a:spcAft>
                <a:spcPts val="0"/>
              </a:spcAft>
              <a:buNone/>
            </a:pPr>
            <a:r>
              <a:rPr lang="en" sz="1900">
                <a:solidFill>
                  <a:srgbClr val="999999"/>
                </a:solidFill>
                <a:latin typeface="Inconsolata"/>
                <a:ea typeface="Inconsolata"/>
                <a:cs typeface="Inconsolata"/>
                <a:sym typeface="Inconsolata"/>
              </a:rPr>
              <a:t>= ( </a:t>
            </a:r>
            <a:r>
              <a:rPr lang="en" sz="1900" b="1">
                <a:solidFill>
                  <a:srgbClr val="CC0000"/>
                </a:solidFill>
                <a:latin typeface="Inconsolata"/>
                <a:ea typeface="Inconsolata"/>
                <a:cs typeface="Inconsolata"/>
                <a:sym typeface="Inconsolata"/>
              </a:rPr>
              <a:t>a </a:t>
            </a:r>
            <a:r>
              <a:rPr lang="en" sz="1900">
                <a:solidFill>
                  <a:srgbClr val="999999"/>
                </a:solidFill>
                <a:latin typeface="Inconsolata Regular"/>
                <a:ea typeface="Inconsolata Regular"/>
                <a:cs typeface="Inconsolata Regular"/>
                <a:sym typeface="Inconsolata Regular"/>
              </a:rPr>
              <a:t>x</a:t>
            </a:r>
            <a:r>
              <a:rPr lang="en" sz="1900">
                <a:solidFill>
                  <a:srgbClr val="999999"/>
                </a:solidFill>
                <a:latin typeface="Inconsolata"/>
                <a:ea typeface="Inconsolata"/>
                <a:cs typeface="Inconsolata"/>
                <a:sym typeface="Inconsolata"/>
              </a:rPr>
              <a:t> </a:t>
            </a:r>
            <a:r>
              <a:rPr lang="en" sz="1900" b="1">
                <a:solidFill>
                  <a:srgbClr val="6AA84F"/>
                </a:solidFill>
                <a:latin typeface="Inconsolata"/>
                <a:ea typeface="Inconsolata"/>
                <a:cs typeface="Inconsolata"/>
                <a:sym typeface="Inconsolata"/>
              </a:rPr>
              <a:t>c </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a:t>
            </a:r>
            <a:r>
              <a:rPr lang="en" sz="1900">
                <a:solidFill>
                  <a:srgbClr val="999999"/>
                </a:solidFill>
                <a:latin typeface="Inconsolata"/>
                <a:ea typeface="Inconsolata"/>
                <a:cs typeface="Inconsolata"/>
                <a:sym typeface="Inconsolata"/>
              </a:rPr>
              <a:t> + ( </a:t>
            </a:r>
            <a:r>
              <a:rPr lang="en" sz="1900" b="1">
                <a:solidFill>
                  <a:srgbClr val="CC0000"/>
                </a:solidFill>
                <a:latin typeface="Inconsolata"/>
                <a:ea typeface="Inconsolata"/>
                <a:cs typeface="Inconsolata"/>
                <a:sym typeface="Inconsolata"/>
              </a:rPr>
              <a:t>a </a:t>
            </a:r>
            <a:r>
              <a:rPr lang="en" sz="1900">
                <a:solidFill>
                  <a:srgbClr val="999999"/>
                </a:solidFill>
                <a:latin typeface="Inconsolata Regular"/>
                <a:ea typeface="Inconsolata Regular"/>
                <a:cs typeface="Inconsolata Regular"/>
                <a:sym typeface="Inconsolata Regular"/>
              </a:rPr>
              <a:t>x</a:t>
            </a:r>
            <a:r>
              <a:rPr lang="en" sz="1900" b="1">
                <a:solidFill>
                  <a:srgbClr val="3D85C6"/>
                </a:solidFill>
                <a:latin typeface="Inconsolata"/>
                <a:ea typeface="Inconsolata"/>
                <a:cs typeface="Inconsolata"/>
                <a:sym typeface="Inconsolata"/>
              </a:rPr>
              <a:t> d </a:t>
            </a:r>
            <a:r>
              <a:rPr lang="en" sz="1900">
                <a:solidFill>
                  <a:srgbClr val="999999"/>
                </a:solidFill>
                <a:latin typeface="Inconsolata"/>
                <a:ea typeface="Inconsolata"/>
                <a:cs typeface="Inconsolata"/>
                <a:sym typeface="Inconsolata"/>
              </a:rPr>
              <a:t>+ </a:t>
            </a:r>
            <a:r>
              <a:rPr lang="en" sz="1900" b="1">
                <a:solidFill>
                  <a:srgbClr val="F1C232"/>
                </a:solidFill>
                <a:latin typeface="Inconsolata"/>
                <a:ea typeface="Inconsolata"/>
                <a:cs typeface="Inconsolata"/>
                <a:sym typeface="Inconsolata"/>
              </a:rPr>
              <a:t>b </a:t>
            </a:r>
            <a:r>
              <a:rPr lang="en" sz="1900">
                <a:solidFill>
                  <a:srgbClr val="999999"/>
                </a:solidFill>
                <a:latin typeface="Inconsolata Regular"/>
                <a:ea typeface="Inconsolata Regular"/>
                <a:cs typeface="Inconsolata Regular"/>
                <a:sym typeface="Inconsolata Regular"/>
              </a:rPr>
              <a:t>x</a:t>
            </a:r>
            <a:r>
              <a:rPr lang="en" sz="1900">
                <a:solidFill>
                  <a:srgbClr val="999999"/>
                </a:solidFill>
                <a:latin typeface="Inconsolata"/>
                <a:ea typeface="Inconsolata"/>
                <a:cs typeface="Inconsolata"/>
                <a:sym typeface="Inconsolata"/>
              </a:rPr>
              <a:t> </a:t>
            </a:r>
            <a:r>
              <a:rPr lang="en" sz="1900" b="1">
                <a:solidFill>
                  <a:srgbClr val="6AA84F"/>
                </a:solidFill>
                <a:latin typeface="Inconsolata"/>
                <a:ea typeface="Inconsolata"/>
                <a:cs typeface="Inconsolata"/>
                <a:sym typeface="Inconsolata"/>
              </a:rPr>
              <a:t>c</a:t>
            </a:r>
            <a:r>
              <a:rPr lang="en" sz="1900" b="1">
                <a:solidFill>
                  <a:srgbClr val="3D85C6"/>
                </a:solidFill>
                <a:latin typeface="Inconsolata"/>
                <a:ea typeface="Inconsolata"/>
                <a:cs typeface="Inconsolata"/>
                <a:sym typeface="Inconsolata"/>
              </a:rPr>
              <a:t> </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n/2</a:t>
            </a:r>
            <a:r>
              <a:rPr lang="en" sz="1900">
                <a:solidFill>
                  <a:srgbClr val="999999"/>
                </a:solidFill>
                <a:latin typeface="Inconsolata"/>
                <a:ea typeface="Inconsolata"/>
                <a:cs typeface="Inconsolata"/>
                <a:sym typeface="Inconsolata"/>
              </a:rPr>
              <a:t> + ( </a:t>
            </a:r>
            <a:r>
              <a:rPr lang="en" sz="1900" b="1">
                <a:solidFill>
                  <a:srgbClr val="F1C232"/>
                </a:solidFill>
                <a:latin typeface="Inconsolata"/>
                <a:ea typeface="Inconsolata"/>
                <a:cs typeface="Inconsolata"/>
                <a:sym typeface="Inconsolata"/>
              </a:rPr>
              <a:t>b </a:t>
            </a:r>
            <a:r>
              <a:rPr lang="en" sz="1900">
                <a:solidFill>
                  <a:srgbClr val="999999"/>
                </a:solidFill>
                <a:latin typeface="Inconsolata Regular"/>
                <a:ea typeface="Inconsolata Regular"/>
                <a:cs typeface="Inconsolata Regular"/>
                <a:sym typeface="Inconsolata Regular"/>
              </a:rPr>
              <a:t>x</a:t>
            </a:r>
            <a:r>
              <a:rPr lang="en" sz="1900" b="1">
                <a:solidFill>
                  <a:srgbClr val="3D85C6"/>
                </a:solidFill>
                <a:latin typeface="Inconsolata"/>
                <a:ea typeface="Inconsolata"/>
                <a:cs typeface="Inconsolata"/>
                <a:sym typeface="Inconsolata"/>
              </a:rPr>
              <a:t> d </a:t>
            </a:r>
            <a:r>
              <a:rPr lang="en" sz="1900">
                <a:solidFill>
                  <a:srgbClr val="999999"/>
                </a:solidFill>
                <a:latin typeface="Inconsolata"/>
                <a:ea typeface="Inconsolata"/>
                <a:cs typeface="Inconsolata"/>
                <a:sym typeface="Inconsolata"/>
              </a:rPr>
              <a:t>)</a:t>
            </a:r>
            <a:endParaRPr sz="1900">
              <a:solidFill>
                <a:srgbClr val="999999"/>
              </a:solidFill>
              <a:latin typeface="Inconsolata"/>
              <a:ea typeface="Inconsolata"/>
              <a:cs typeface="Inconsolata"/>
              <a:sym typeface="Inconsolata"/>
            </a:endParaRPr>
          </a:p>
        </p:txBody>
      </p:sp>
      <p:sp>
        <p:nvSpPr>
          <p:cNvPr id="1382" name="Google Shape;1382;p104"/>
          <p:cNvSpPr txBox="1"/>
          <p:nvPr/>
        </p:nvSpPr>
        <p:spPr>
          <a:xfrm>
            <a:off x="2455175" y="3645000"/>
            <a:ext cx="8487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solidFill>
                  <a:srgbClr val="CC0000"/>
                </a:solidFill>
                <a:latin typeface="Inconsolata"/>
                <a:ea typeface="Inconsolata"/>
                <a:cs typeface="Inconsolata"/>
                <a:sym typeface="Inconsolata"/>
              </a:rPr>
              <a:t>a</a:t>
            </a:r>
            <a:r>
              <a:rPr lang="en" sz="2700" b="1">
                <a:solidFill>
                  <a:srgbClr val="6AA84F"/>
                </a:solidFill>
                <a:latin typeface="Inconsolata"/>
                <a:ea typeface="Inconsolata"/>
                <a:cs typeface="Inconsolata"/>
                <a:sym typeface="Inconsolata"/>
              </a:rPr>
              <a:t>c</a:t>
            </a:r>
            <a:endParaRPr sz="2700">
              <a:solidFill>
                <a:srgbClr val="999999"/>
              </a:solidFill>
              <a:latin typeface="Inconsolata"/>
              <a:ea typeface="Inconsolata"/>
              <a:cs typeface="Inconsolata"/>
              <a:sym typeface="Inconsolata"/>
            </a:endParaRPr>
          </a:p>
        </p:txBody>
      </p:sp>
      <p:sp>
        <p:nvSpPr>
          <p:cNvPr id="1383" name="Google Shape;1383;p104"/>
          <p:cNvSpPr txBox="1"/>
          <p:nvPr/>
        </p:nvSpPr>
        <p:spPr>
          <a:xfrm>
            <a:off x="3827825" y="3645004"/>
            <a:ext cx="14268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solidFill>
                  <a:srgbClr val="CC0000"/>
                </a:solidFill>
                <a:latin typeface="Inconsolata"/>
                <a:ea typeface="Inconsolata"/>
                <a:cs typeface="Inconsolata"/>
                <a:sym typeface="Inconsolata"/>
              </a:rPr>
              <a:t>a</a:t>
            </a:r>
            <a:r>
              <a:rPr lang="en" sz="2700" b="1">
                <a:solidFill>
                  <a:srgbClr val="3D85C6"/>
                </a:solidFill>
                <a:latin typeface="Inconsolata"/>
                <a:ea typeface="Inconsolata"/>
                <a:cs typeface="Inconsolata"/>
                <a:sym typeface="Inconsolata"/>
              </a:rPr>
              <a:t>d </a:t>
            </a:r>
            <a:r>
              <a:rPr lang="en" sz="2700">
                <a:solidFill>
                  <a:srgbClr val="999999"/>
                </a:solidFill>
                <a:latin typeface="Inconsolata"/>
                <a:ea typeface="Inconsolata"/>
                <a:cs typeface="Inconsolata"/>
                <a:sym typeface="Inconsolata"/>
              </a:rPr>
              <a:t>+ </a:t>
            </a:r>
            <a:r>
              <a:rPr lang="en" sz="2700" b="1">
                <a:solidFill>
                  <a:srgbClr val="F1C232"/>
                </a:solidFill>
                <a:latin typeface="Inconsolata"/>
                <a:ea typeface="Inconsolata"/>
                <a:cs typeface="Inconsolata"/>
                <a:sym typeface="Inconsolata"/>
              </a:rPr>
              <a:t>b</a:t>
            </a:r>
            <a:r>
              <a:rPr lang="en" sz="2700" b="1">
                <a:solidFill>
                  <a:srgbClr val="6AA84F"/>
                </a:solidFill>
                <a:latin typeface="Inconsolata"/>
                <a:ea typeface="Inconsolata"/>
                <a:cs typeface="Inconsolata"/>
                <a:sym typeface="Inconsolata"/>
              </a:rPr>
              <a:t>c</a:t>
            </a:r>
            <a:endParaRPr sz="2200"/>
          </a:p>
        </p:txBody>
      </p:sp>
      <p:sp>
        <p:nvSpPr>
          <p:cNvPr id="1384" name="Google Shape;1384;p104"/>
          <p:cNvSpPr txBox="1"/>
          <p:nvPr/>
        </p:nvSpPr>
        <p:spPr>
          <a:xfrm>
            <a:off x="5840125" y="3645004"/>
            <a:ext cx="8487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solidFill>
                  <a:srgbClr val="F1C232"/>
                </a:solidFill>
                <a:latin typeface="Inconsolata"/>
                <a:ea typeface="Inconsolata"/>
                <a:cs typeface="Inconsolata"/>
                <a:sym typeface="Inconsolata"/>
              </a:rPr>
              <a:t>b</a:t>
            </a:r>
            <a:r>
              <a:rPr lang="en" sz="2700" b="1">
                <a:solidFill>
                  <a:srgbClr val="3D85C6"/>
                </a:solidFill>
                <a:latin typeface="Inconsolata"/>
                <a:ea typeface="Inconsolata"/>
                <a:cs typeface="Inconsolata"/>
                <a:sym typeface="Inconsolata"/>
              </a:rPr>
              <a:t>d</a:t>
            </a:r>
            <a:endParaRPr sz="22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390"/>
        <p:cNvGrpSpPr/>
        <p:nvPr/>
      </p:nvGrpSpPr>
      <p:grpSpPr>
        <a:xfrm>
          <a:off x="0" y="0"/>
          <a:ext cx="0" cy="0"/>
          <a:chOff x="0" y="0"/>
          <a:chExt cx="0" cy="0"/>
        </a:xfrm>
      </p:grpSpPr>
      <p:sp>
        <p:nvSpPr>
          <p:cNvPr id="1391" name="Google Shape;1391;p105"/>
          <p:cNvSpPr/>
          <p:nvPr/>
        </p:nvSpPr>
        <p:spPr>
          <a:xfrm>
            <a:off x="3308064" y="1217125"/>
            <a:ext cx="384900" cy="291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05"/>
          <p:cNvSpPr/>
          <p:nvPr/>
        </p:nvSpPr>
        <p:spPr>
          <a:xfrm>
            <a:off x="4698421" y="1217130"/>
            <a:ext cx="1012800" cy="291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05"/>
          <p:cNvSpPr/>
          <p:nvPr/>
        </p:nvSpPr>
        <p:spPr>
          <a:xfrm>
            <a:off x="6862164" y="1217125"/>
            <a:ext cx="384900" cy="291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05"/>
          <p:cNvSpPr txBox="1"/>
          <p:nvPr/>
        </p:nvSpPr>
        <p:spPr>
          <a:xfrm>
            <a:off x="720450" y="1069700"/>
            <a:ext cx="7703100" cy="532200"/>
          </a:xfrm>
          <a:prstGeom prst="rect">
            <a:avLst/>
          </a:prstGeom>
          <a:noFill/>
          <a:ln>
            <a:noFill/>
          </a:ln>
        </p:spPr>
        <p:txBody>
          <a:bodyPr spcFirstLastPara="1" wrap="square" lIns="91425" tIns="91425" rIns="91425" bIns="91425" anchor="ctr" anchorCtr="0">
            <a:noAutofit/>
          </a:bodyPr>
          <a:lstStyle/>
          <a:p>
            <a:pPr marL="0" marR="163550" lvl="0" indent="0" algn="ctr" rtl="0">
              <a:spcBef>
                <a:spcPts val="0"/>
              </a:spcBef>
              <a:spcAft>
                <a:spcPts val="0"/>
              </a:spcAft>
              <a:buNone/>
            </a:pPr>
            <a:r>
              <a:rPr lang="en" sz="1900">
                <a:solidFill>
                  <a:srgbClr val="999999"/>
                </a:solidFill>
                <a:latin typeface="Inconsolata"/>
                <a:ea typeface="Inconsolata"/>
                <a:cs typeface="Inconsolata"/>
                <a:sym typeface="Inconsolata"/>
              </a:rPr>
              <a:t>end result = ( </a:t>
            </a:r>
            <a:r>
              <a:rPr lang="en" sz="1900" b="1">
                <a:solidFill>
                  <a:srgbClr val="CC0000"/>
                </a:solidFill>
                <a:latin typeface="Inconsolata"/>
                <a:ea typeface="Inconsolata"/>
                <a:cs typeface="Inconsolata"/>
                <a:sym typeface="Inconsolata"/>
              </a:rPr>
              <a:t>a</a:t>
            </a:r>
            <a:r>
              <a:rPr lang="en" sz="1900" b="1">
                <a:solidFill>
                  <a:srgbClr val="6AA84F"/>
                </a:solidFill>
                <a:latin typeface="Inconsolata"/>
                <a:ea typeface="Inconsolata"/>
                <a:cs typeface="Inconsolata"/>
                <a:sym typeface="Inconsolata"/>
              </a:rPr>
              <a:t>c </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a:t>
            </a:r>
            <a:r>
              <a:rPr lang="en" sz="1900">
                <a:solidFill>
                  <a:srgbClr val="999999"/>
                </a:solidFill>
                <a:latin typeface="Inconsolata"/>
                <a:ea typeface="Inconsolata"/>
                <a:cs typeface="Inconsolata"/>
                <a:sym typeface="Inconsolata"/>
              </a:rPr>
              <a:t> + ( </a:t>
            </a:r>
            <a:r>
              <a:rPr lang="en" sz="1900" b="1">
                <a:solidFill>
                  <a:srgbClr val="CC0000"/>
                </a:solidFill>
                <a:latin typeface="Inconsolata"/>
                <a:ea typeface="Inconsolata"/>
                <a:cs typeface="Inconsolata"/>
                <a:sym typeface="Inconsolata"/>
              </a:rPr>
              <a:t>a</a:t>
            </a:r>
            <a:r>
              <a:rPr lang="en" sz="1900" b="1">
                <a:solidFill>
                  <a:srgbClr val="3D85C6"/>
                </a:solidFill>
                <a:latin typeface="Inconsolata"/>
                <a:ea typeface="Inconsolata"/>
                <a:cs typeface="Inconsolata"/>
                <a:sym typeface="Inconsolata"/>
              </a:rPr>
              <a:t>d </a:t>
            </a:r>
            <a:r>
              <a:rPr lang="en" sz="1900">
                <a:solidFill>
                  <a:srgbClr val="999999"/>
                </a:solidFill>
                <a:latin typeface="Inconsolata"/>
                <a:ea typeface="Inconsolata"/>
                <a:cs typeface="Inconsolata"/>
                <a:sym typeface="Inconsolata"/>
              </a:rPr>
              <a:t>+ </a:t>
            </a:r>
            <a:r>
              <a:rPr lang="en" sz="1900" b="1">
                <a:solidFill>
                  <a:srgbClr val="F1C232"/>
                </a:solidFill>
                <a:latin typeface="Inconsolata"/>
                <a:ea typeface="Inconsolata"/>
                <a:cs typeface="Inconsolata"/>
                <a:sym typeface="Inconsolata"/>
              </a:rPr>
              <a:t>b</a:t>
            </a:r>
            <a:r>
              <a:rPr lang="en" sz="1900" b="1">
                <a:solidFill>
                  <a:srgbClr val="6AA84F"/>
                </a:solidFill>
                <a:latin typeface="Inconsolata"/>
                <a:ea typeface="Inconsolata"/>
                <a:cs typeface="Inconsolata"/>
                <a:sym typeface="Inconsolata"/>
              </a:rPr>
              <a:t>c</a:t>
            </a:r>
            <a:r>
              <a:rPr lang="en" sz="1900" b="1">
                <a:solidFill>
                  <a:srgbClr val="3D85C6"/>
                </a:solidFill>
                <a:latin typeface="Inconsolata"/>
                <a:ea typeface="Inconsolata"/>
                <a:cs typeface="Inconsolata"/>
                <a:sym typeface="Inconsolata"/>
              </a:rPr>
              <a:t> </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n/2</a:t>
            </a:r>
            <a:r>
              <a:rPr lang="en" sz="1900">
                <a:solidFill>
                  <a:srgbClr val="999999"/>
                </a:solidFill>
                <a:latin typeface="Inconsolata"/>
                <a:ea typeface="Inconsolata"/>
                <a:cs typeface="Inconsolata"/>
                <a:sym typeface="Inconsolata"/>
              </a:rPr>
              <a:t> + ( </a:t>
            </a:r>
            <a:r>
              <a:rPr lang="en" sz="1900" b="1">
                <a:solidFill>
                  <a:srgbClr val="F1C232"/>
                </a:solidFill>
                <a:latin typeface="Inconsolata"/>
                <a:ea typeface="Inconsolata"/>
                <a:cs typeface="Inconsolata"/>
                <a:sym typeface="Inconsolata"/>
              </a:rPr>
              <a:t>b</a:t>
            </a:r>
            <a:r>
              <a:rPr lang="en" sz="1900" b="1">
                <a:solidFill>
                  <a:srgbClr val="3D85C6"/>
                </a:solidFill>
                <a:latin typeface="Inconsolata"/>
                <a:ea typeface="Inconsolata"/>
                <a:cs typeface="Inconsolata"/>
                <a:sym typeface="Inconsolata"/>
              </a:rPr>
              <a:t>d </a:t>
            </a:r>
            <a:r>
              <a:rPr lang="en" sz="1900">
                <a:solidFill>
                  <a:srgbClr val="999999"/>
                </a:solidFill>
                <a:latin typeface="Inconsolata"/>
                <a:ea typeface="Inconsolata"/>
                <a:cs typeface="Inconsolata"/>
                <a:sym typeface="Inconsolata"/>
              </a:rPr>
              <a:t>)</a:t>
            </a:r>
            <a:endParaRPr sz="1900">
              <a:solidFill>
                <a:srgbClr val="999999"/>
              </a:solidFill>
              <a:latin typeface="Inconsolata"/>
              <a:ea typeface="Inconsolata"/>
              <a:cs typeface="Inconsolata"/>
              <a:sym typeface="Inconsolata"/>
            </a:endParaRPr>
          </a:p>
        </p:txBody>
      </p:sp>
      <p:sp>
        <p:nvSpPr>
          <p:cNvPr id="1395" name="Google Shape;1395;p105"/>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KARATSUBA’S TRICK</a:t>
            </a:r>
            <a:endParaRPr sz="3600">
              <a:solidFill>
                <a:schemeClr val="accent5"/>
              </a:solidFill>
              <a:latin typeface="Lato Light"/>
              <a:ea typeface="Lato Light"/>
              <a:cs typeface="Lato Light"/>
              <a:sym typeface="Lato Light"/>
            </a:endParaRPr>
          </a:p>
        </p:txBody>
      </p:sp>
      <p:sp>
        <p:nvSpPr>
          <p:cNvPr id="1396" name="Google Shape;1396;p105"/>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106"/>
          <p:cNvSpPr/>
          <p:nvPr/>
        </p:nvSpPr>
        <p:spPr>
          <a:xfrm>
            <a:off x="3308064" y="1217125"/>
            <a:ext cx="384900" cy="291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06"/>
          <p:cNvSpPr/>
          <p:nvPr/>
        </p:nvSpPr>
        <p:spPr>
          <a:xfrm>
            <a:off x="4698421" y="1217130"/>
            <a:ext cx="1012800" cy="291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06"/>
          <p:cNvSpPr/>
          <p:nvPr/>
        </p:nvSpPr>
        <p:spPr>
          <a:xfrm>
            <a:off x="6862164" y="1217125"/>
            <a:ext cx="384900" cy="291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06"/>
          <p:cNvSpPr txBox="1"/>
          <p:nvPr/>
        </p:nvSpPr>
        <p:spPr>
          <a:xfrm>
            <a:off x="720450" y="1069700"/>
            <a:ext cx="7703100" cy="532200"/>
          </a:xfrm>
          <a:prstGeom prst="rect">
            <a:avLst/>
          </a:prstGeom>
          <a:noFill/>
          <a:ln>
            <a:noFill/>
          </a:ln>
        </p:spPr>
        <p:txBody>
          <a:bodyPr spcFirstLastPara="1" wrap="square" lIns="91425" tIns="91425" rIns="91425" bIns="91425" anchor="ctr" anchorCtr="0">
            <a:noAutofit/>
          </a:bodyPr>
          <a:lstStyle/>
          <a:p>
            <a:pPr marL="0" marR="163550" lvl="0" indent="0" algn="ctr" rtl="0">
              <a:spcBef>
                <a:spcPts val="0"/>
              </a:spcBef>
              <a:spcAft>
                <a:spcPts val="0"/>
              </a:spcAft>
              <a:buNone/>
            </a:pPr>
            <a:r>
              <a:rPr lang="en" sz="1900">
                <a:solidFill>
                  <a:srgbClr val="999999"/>
                </a:solidFill>
                <a:latin typeface="Inconsolata"/>
                <a:ea typeface="Inconsolata"/>
                <a:cs typeface="Inconsolata"/>
                <a:sym typeface="Inconsolata"/>
              </a:rPr>
              <a:t>end result = ( </a:t>
            </a:r>
            <a:r>
              <a:rPr lang="en" sz="1900" b="1">
                <a:solidFill>
                  <a:srgbClr val="CC0000"/>
                </a:solidFill>
                <a:latin typeface="Inconsolata"/>
                <a:ea typeface="Inconsolata"/>
                <a:cs typeface="Inconsolata"/>
                <a:sym typeface="Inconsolata"/>
              </a:rPr>
              <a:t>a</a:t>
            </a:r>
            <a:r>
              <a:rPr lang="en" sz="1900" b="1">
                <a:solidFill>
                  <a:srgbClr val="6AA84F"/>
                </a:solidFill>
                <a:latin typeface="Inconsolata"/>
                <a:ea typeface="Inconsolata"/>
                <a:cs typeface="Inconsolata"/>
                <a:sym typeface="Inconsolata"/>
              </a:rPr>
              <a:t>c </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a:t>
            </a:r>
            <a:r>
              <a:rPr lang="en" sz="1900">
                <a:solidFill>
                  <a:srgbClr val="999999"/>
                </a:solidFill>
                <a:latin typeface="Inconsolata"/>
                <a:ea typeface="Inconsolata"/>
                <a:cs typeface="Inconsolata"/>
                <a:sym typeface="Inconsolata"/>
              </a:rPr>
              <a:t> + ( </a:t>
            </a:r>
            <a:r>
              <a:rPr lang="en" sz="1900" b="1">
                <a:solidFill>
                  <a:srgbClr val="CC0000"/>
                </a:solidFill>
                <a:latin typeface="Inconsolata"/>
                <a:ea typeface="Inconsolata"/>
                <a:cs typeface="Inconsolata"/>
                <a:sym typeface="Inconsolata"/>
              </a:rPr>
              <a:t>a</a:t>
            </a:r>
            <a:r>
              <a:rPr lang="en" sz="1900" b="1">
                <a:solidFill>
                  <a:srgbClr val="3D85C6"/>
                </a:solidFill>
                <a:latin typeface="Inconsolata"/>
                <a:ea typeface="Inconsolata"/>
                <a:cs typeface="Inconsolata"/>
                <a:sym typeface="Inconsolata"/>
              </a:rPr>
              <a:t>d </a:t>
            </a:r>
            <a:r>
              <a:rPr lang="en" sz="1900">
                <a:solidFill>
                  <a:srgbClr val="999999"/>
                </a:solidFill>
                <a:latin typeface="Inconsolata"/>
                <a:ea typeface="Inconsolata"/>
                <a:cs typeface="Inconsolata"/>
                <a:sym typeface="Inconsolata"/>
              </a:rPr>
              <a:t>+ </a:t>
            </a:r>
            <a:r>
              <a:rPr lang="en" sz="1900" b="1">
                <a:solidFill>
                  <a:srgbClr val="F1C232"/>
                </a:solidFill>
                <a:latin typeface="Inconsolata"/>
                <a:ea typeface="Inconsolata"/>
                <a:cs typeface="Inconsolata"/>
                <a:sym typeface="Inconsolata"/>
              </a:rPr>
              <a:t>b</a:t>
            </a:r>
            <a:r>
              <a:rPr lang="en" sz="1900" b="1">
                <a:solidFill>
                  <a:srgbClr val="6AA84F"/>
                </a:solidFill>
                <a:latin typeface="Inconsolata"/>
                <a:ea typeface="Inconsolata"/>
                <a:cs typeface="Inconsolata"/>
                <a:sym typeface="Inconsolata"/>
              </a:rPr>
              <a:t>c</a:t>
            </a:r>
            <a:r>
              <a:rPr lang="en" sz="1900" b="1">
                <a:solidFill>
                  <a:srgbClr val="3D85C6"/>
                </a:solidFill>
                <a:latin typeface="Inconsolata"/>
                <a:ea typeface="Inconsolata"/>
                <a:cs typeface="Inconsolata"/>
                <a:sym typeface="Inconsolata"/>
              </a:rPr>
              <a:t> </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n/2</a:t>
            </a:r>
            <a:r>
              <a:rPr lang="en" sz="1900">
                <a:solidFill>
                  <a:srgbClr val="999999"/>
                </a:solidFill>
                <a:latin typeface="Inconsolata"/>
                <a:ea typeface="Inconsolata"/>
                <a:cs typeface="Inconsolata"/>
                <a:sym typeface="Inconsolata"/>
              </a:rPr>
              <a:t> + ( </a:t>
            </a:r>
            <a:r>
              <a:rPr lang="en" sz="1900" b="1">
                <a:solidFill>
                  <a:srgbClr val="F1C232"/>
                </a:solidFill>
                <a:latin typeface="Inconsolata"/>
                <a:ea typeface="Inconsolata"/>
                <a:cs typeface="Inconsolata"/>
                <a:sym typeface="Inconsolata"/>
              </a:rPr>
              <a:t>b</a:t>
            </a:r>
            <a:r>
              <a:rPr lang="en" sz="1900" b="1">
                <a:solidFill>
                  <a:srgbClr val="3D85C6"/>
                </a:solidFill>
                <a:latin typeface="Inconsolata"/>
                <a:ea typeface="Inconsolata"/>
                <a:cs typeface="Inconsolata"/>
                <a:sym typeface="Inconsolata"/>
              </a:rPr>
              <a:t>d </a:t>
            </a:r>
            <a:r>
              <a:rPr lang="en" sz="1900">
                <a:solidFill>
                  <a:srgbClr val="999999"/>
                </a:solidFill>
                <a:latin typeface="Inconsolata"/>
                <a:ea typeface="Inconsolata"/>
                <a:cs typeface="Inconsolata"/>
                <a:sym typeface="Inconsolata"/>
              </a:rPr>
              <a:t>)</a:t>
            </a:r>
            <a:endParaRPr sz="1900">
              <a:solidFill>
                <a:srgbClr val="999999"/>
              </a:solidFill>
              <a:latin typeface="Inconsolata"/>
              <a:ea typeface="Inconsolata"/>
              <a:cs typeface="Inconsolata"/>
              <a:sym typeface="Inconsolata"/>
            </a:endParaRPr>
          </a:p>
        </p:txBody>
      </p:sp>
      <p:sp>
        <p:nvSpPr>
          <p:cNvPr id="1405" name="Google Shape;1405;p106"/>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KARATSUBA’S TRICK</a:t>
            </a:r>
            <a:endParaRPr sz="3600">
              <a:solidFill>
                <a:schemeClr val="accent5"/>
              </a:solidFill>
              <a:latin typeface="Lato Light"/>
              <a:ea typeface="Lato Light"/>
              <a:cs typeface="Lato Light"/>
              <a:sym typeface="Lato Light"/>
            </a:endParaRPr>
          </a:p>
        </p:txBody>
      </p:sp>
      <p:sp>
        <p:nvSpPr>
          <p:cNvPr id="1414" name="Google Shape;1414;p106"/>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46</a:t>
            </a:fld>
            <a:endParaRPr/>
          </a:p>
        </p:txBody>
      </p:sp>
      <p:sp>
        <p:nvSpPr>
          <p:cNvPr id="1406" name="Google Shape;1406;p106"/>
          <p:cNvSpPr txBox="1"/>
          <p:nvPr/>
        </p:nvSpPr>
        <p:spPr>
          <a:xfrm>
            <a:off x="1043050" y="2479429"/>
            <a:ext cx="14268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solidFill>
                  <a:srgbClr val="CC0000"/>
                </a:solidFill>
                <a:latin typeface="Inconsolata"/>
                <a:ea typeface="Inconsolata"/>
                <a:cs typeface="Inconsolata"/>
                <a:sym typeface="Inconsolata"/>
              </a:rPr>
              <a:t>a</a:t>
            </a:r>
            <a:r>
              <a:rPr lang="en" sz="2700" b="1">
                <a:solidFill>
                  <a:srgbClr val="3D85C6"/>
                </a:solidFill>
                <a:latin typeface="Inconsolata"/>
                <a:ea typeface="Inconsolata"/>
                <a:cs typeface="Inconsolata"/>
                <a:sym typeface="Inconsolata"/>
              </a:rPr>
              <a:t>d </a:t>
            </a:r>
            <a:r>
              <a:rPr lang="en" sz="2700">
                <a:solidFill>
                  <a:srgbClr val="999999"/>
                </a:solidFill>
                <a:latin typeface="Inconsolata"/>
                <a:ea typeface="Inconsolata"/>
                <a:cs typeface="Inconsolata"/>
                <a:sym typeface="Inconsolata"/>
              </a:rPr>
              <a:t>+ </a:t>
            </a:r>
            <a:r>
              <a:rPr lang="en" sz="2700" b="1">
                <a:solidFill>
                  <a:srgbClr val="F1C232"/>
                </a:solidFill>
                <a:latin typeface="Inconsolata"/>
                <a:ea typeface="Inconsolata"/>
                <a:cs typeface="Inconsolata"/>
                <a:sym typeface="Inconsolata"/>
              </a:rPr>
              <a:t>b</a:t>
            </a:r>
            <a:r>
              <a:rPr lang="en" sz="2700" b="1">
                <a:solidFill>
                  <a:srgbClr val="6AA84F"/>
                </a:solidFill>
                <a:latin typeface="Inconsolata"/>
                <a:ea typeface="Inconsolata"/>
                <a:cs typeface="Inconsolata"/>
                <a:sym typeface="Inconsolata"/>
              </a:rPr>
              <a:t>c</a:t>
            </a:r>
            <a:endParaRPr sz="2200"/>
          </a:p>
        </p:txBody>
      </p:sp>
      <p:sp>
        <p:nvSpPr>
          <p:cNvPr id="1407" name="Google Shape;1407;p106"/>
          <p:cNvSpPr txBox="1"/>
          <p:nvPr/>
        </p:nvSpPr>
        <p:spPr>
          <a:xfrm>
            <a:off x="4457000" y="2479425"/>
            <a:ext cx="38076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latin typeface="Inconsolata"/>
                <a:ea typeface="Inconsolata"/>
                <a:cs typeface="Inconsolata"/>
                <a:sym typeface="Inconsolata"/>
              </a:rPr>
              <a:t>(a+b)(c+d) - ac - bd</a:t>
            </a:r>
            <a:endParaRPr sz="2200"/>
          </a:p>
        </p:txBody>
      </p:sp>
      <p:sp>
        <p:nvSpPr>
          <p:cNvPr id="1408" name="Google Shape;1408;p106"/>
          <p:cNvSpPr txBox="1"/>
          <p:nvPr/>
        </p:nvSpPr>
        <p:spPr>
          <a:xfrm>
            <a:off x="2414650" y="2479425"/>
            <a:ext cx="21153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a:latin typeface="Assistant"/>
                <a:ea typeface="Assistant"/>
                <a:cs typeface="Assistant"/>
                <a:sym typeface="Assistant"/>
              </a:rPr>
              <a:t>is equivalent to</a:t>
            </a:r>
            <a:endParaRPr sz="1300">
              <a:latin typeface="Assistant"/>
              <a:ea typeface="Assistant"/>
              <a:cs typeface="Assistant"/>
              <a:sym typeface="Assistant"/>
            </a:endParaRPr>
          </a:p>
        </p:txBody>
      </p:sp>
      <p:sp>
        <p:nvSpPr>
          <p:cNvPr id="1409" name="Google Shape;1409;p106"/>
          <p:cNvSpPr txBox="1"/>
          <p:nvPr/>
        </p:nvSpPr>
        <p:spPr>
          <a:xfrm>
            <a:off x="4457000" y="2936625"/>
            <a:ext cx="38076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a:latin typeface="Inconsolata Regular"/>
                <a:ea typeface="Inconsolata Regular"/>
                <a:cs typeface="Inconsolata Regular"/>
                <a:sym typeface="Inconsolata Regular"/>
              </a:rPr>
              <a:t>= (ac + ad + bc + bd) - ac - bd</a:t>
            </a:r>
            <a:endParaRPr>
              <a:latin typeface="Inconsolata Regular"/>
              <a:ea typeface="Inconsolata Regular"/>
              <a:cs typeface="Inconsolata Regular"/>
              <a:sym typeface="Inconsolata Regular"/>
            </a:endParaRPr>
          </a:p>
          <a:p>
            <a:pPr marL="0" marR="0" lvl="0" indent="0" algn="ctr" rtl="0">
              <a:spcBef>
                <a:spcPts val="0"/>
              </a:spcBef>
              <a:spcAft>
                <a:spcPts val="0"/>
              </a:spcAft>
              <a:buNone/>
            </a:pPr>
            <a:r>
              <a:rPr lang="en">
                <a:latin typeface="Inconsolata Regular"/>
                <a:ea typeface="Inconsolata Regular"/>
                <a:cs typeface="Inconsolata Regular"/>
                <a:sym typeface="Inconsolata Regular"/>
              </a:rPr>
              <a:t>= ad + bc</a:t>
            </a:r>
            <a:endParaRPr>
              <a:latin typeface="Inconsolata Regular"/>
              <a:ea typeface="Inconsolata Regular"/>
              <a:cs typeface="Inconsolata Regular"/>
              <a:sym typeface="Inconsolata Regular"/>
            </a:endParaRPr>
          </a:p>
        </p:txBody>
      </p:sp>
      <p:sp>
        <p:nvSpPr>
          <p:cNvPr id="1410" name="Google Shape;1410;p106"/>
          <p:cNvSpPr txBox="1"/>
          <p:nvPr/>
        </p:nvSpPr>
        <p:spPr>
          <a:xfrm>
            <a:off x="3458238" y="1821325"/>
            <a:ext cx="3873300" cy="5322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 sz="1800">
                <a:latin typeface="Assistant"/>
                <a:ea typeface="Assistant"/>
                <a:cs typeface="Assistant"/>
                <a:sym typeface="Assistant"/>
              </a:rPr>
              <a:t>can be recursively computed as usual</a:t>
            </a:r>
            <a:endParaRPr sz="1300">
              <a:latin typeface="Assistant"/>
              <a:ea typeface="Assistant"/>
              <a:cs typeface="Assistant"/>
              <a:sym typeface="Assistant"/>
            </a:endParaRPr>
          </a:p>
        </p:txBody>
      </p:sp>
      <p:sp>
        <p:nvSpPr>
          <p:cNvPr id="1411" name="Google Shape;1411;p106"/>
          <p:cNvSpPr txBox="1"/>
          <p:nvPr/>
        </p:nvSpPr>
        <p:spPr>
          <a:xfrm>
            <a:off x="1812461" y="1821327"/>
            <a:ext cx="7017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solidFill>
                  <a:srgbClr val="CC0000"/>
                </a:solidFill>
                <a:latin typeface="Inconsolata"/>
                <a:ea typeface="Inconsolata"/>
                <a:cs typeface="Inconsolata"/>
                <a:sym typeface="Inconsolata"/>
              </a:rPr>
              <a:t>a</a:t>
            </a:r>
            <a:r>
              <a:rPr lang="en" sz="2700" b="1">
                <a:solidFill>
                  <a:srgbClr val="6AA84F"/>
                </a:solidFill>
                <a:latin typeface="Inconsolata"/>
                <a:ea typeface="Inconsolata"/>
                <a:cs typeface="Inconsolata"/>
                <a:sym typeface="Inconsolata"/>
              </a:rPr>
              <a:t>c</a:t>
            </a:r>
            <a:endParaRPr sz="2700">
              <a:solidFill>
                <a:srgbClr val="999999"/>
              </a:solidFill>
              <a:latin typeface="Inconsolata"/>
              <a:ea typeface="Inconsolata"/>
              <a:cs typeface="Inconsolata"/>
              <a:sym typeface="Inconsolata"/>
            </a:endParaRPr>
          </a:p>
        </p:txBody>
      </p:sp>
      <p:sp>
        <p:nvSpPr>
          <p:cNvPr id="1412" name="Google Shape;1412;p106"/>
          <p:cNvSpPr txBox="1"/>
          <p:nvPr/>
        </p:nvSpPr>
        <p:spPr>
          <a:xfrm>
            <a:off x="2777606" y="1821331"/>
            <a:ext cx="7017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solidFill>
                  <a:srgbClr val="F1C232"/>
                </a:solidFill>
                <a:latin typeface="Inconsolata"/>
                <a:ea typeface="Inconsolata"/>
                <a:cs typeface="Inconsolata"/>
                <a:sym typeface="Inconsolata"/>
              </a:rPr>
              <a:t>b</a:t>
            </a:r>
            <a:r>
              <a:rPr lang="en" sz="2700" b="1">
                <a:solidFill>
                  <a:srgbClr val="3D85C6"/>
                </a:solidFill>
                <a:latin typeface="Inconsolata"/>
                <a:ea typeface="Inconsolata"/>
                <a:cs typeface="Inconsolata"/>
                <a:sym typeface="Inconsolata"/>
              </a:rPr>
              <a:t>d</a:t>
            </a:r>
            <a:endParaRPr sz="2200"/>
          </a:p>
        </p:txBody>
      </p:sp>
      <p:sp>
        <p:nvSpPr>
          <p:cNvPr id="1413" name="Google Shape;1413;p106"/>
          <p:cNvSpPr txBox="1"/>
          <p:nvPr/>
        </p:nvSpPr>
        <p:spPr>
          <a:xfrm>
            <a:off x="2505805" y="1821325"/>
            <a:ext cx="2718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a:latin typeface="Assistant"/>
                <a:ea typeface="Assistant"/>
                <a:cs typeface="Assistant"/>
                <a:sym typeface="Assistant"/>
              </a:rPr>
              <a:t>&amp;</a:t>
            </a:r>
            <a:endParaRPr sz="1300">
              <a:latin typeface="Assistant"/>
              <a:ea typeface="Assistant"/>
              <a:cs typeface="Assistant"/>
              <a:sym typeface="Assistant"/>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18"/>
        <p:cNvGrpSpPr/>
        <p:nvPr/>
      </p:nvGrpSpPr>
      <p:grpSpPr>
        <a:xfrm>
          <a:off x="0" y="0"/>
          <a:ext cx="0" cy="0"/>
          <a:chOff x="0" y="0"/>
          <a:chExt cx="0" cy="0"/>
        </a:xfrm>
      </p:grpSpPr>
      <p:sp>
        <p:nvSpPr>
          <p:cNvPr id="1419" name="Google Shape;1419;p107"/>
          <p:cNvSpPr/>
          <p:nvPr/>
        </p:nvSpPr>
        <p:spPr>
          <a:xfrm>
            <a:off x="3308064" y="1217125"/>
            <a:ext cx="384900" cy="291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07"/>
          <p:cNvSpPr/>
          <p:nvPr/>
        </p:nvSpPr>
        <p:spPr>
          <a:xfrm>
            <a:off x="4698421" y="1217130"/>
            <a:ext cx="1012800" cy="291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07"/>
          <p:cNvSpPr/>
          <p:nvPr/>
        </p:nvSpPr>
        <p:spPr>
          <a:xfrm>
            <a:off x="6862164" y="1217125"/>
            <a:ext cx="384900" cy="291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07"/>
          <p:cNvSpPr txBox="1"/>
          <p:nvPr/>
        </p:nvSpPr>
        <p:spPr>
          <a:xfrm>
            <a:off x="720450" y="1069700"/>
            <a:ext cx="7703100" cy="532200"/>
          </a:xfrm>
          <a:prstGeom prst="rect">
            <a:avLst/>
          </a:prstGeom>
          <a:noFill/>
          <a:ln>
            <a:noFill/>
          </a:ln>
        </p:spPr>
        <p:txBody>
          <a:bodyPr spcFirstLastPara="1" wrap="square" lIns="91425" tIns="91425" rIns="91425" bIns="91425" anchor="ctr" anchorCtr="0">
            <a:noAutofit/>
          </a:bodyPr>
          <a:lstStyle/>
          <a:p>
            <a:pPr marL="0" marR="163550" lvl="0" indent="0" algn="ctr" rtl="0">
              <a:spcBef>
                <a:spcPts val="0"/>
              </a:spcBef>
              <a:spcAft>
                <a:spcPts val="0"/>
              </a:spcAft>
              <a:buNone/>
            </a:pPr>
            <a:r>
              <a:rPr lang="en" sz="1900">
                <a:solidFill>
                  <a:srgbClr val="999999"/>
                </a:solidFill>
                <a:latin typeface="Inconsolata"/>
                <a:ea typeface="Inconsolata"/>
                <a:cs typeface="Inconsolata"/>
                <a:sym typeface="Inconsolata"/>
              </a:rPr>
              <a:t>end result = ( </a:t>
            </a:r>
            <a:r>
              <a:rPr lang="en" sz="1900" b="1">
                <a:solidFill>
                  <a:srgbClr val="CC0000"/>
                </a:solidFill>
                <a:latin typeface="Inconsolata"/>
                <a:ea typeface="Inconsolata"/>
                <a:cs typeface="Inconsolata"/>
                <a:sym typeface="Inconsolata"/>
              </a:rPr>
              <a:t>a</a:t>
            </a:r>
            <a:r>
              <a:rPr lang="en" sz="1900" b="1">
                <a:solidFill>
                  <a:srgbClr val="6AA84F"/>
                </a:solidFill>
                <a:latin typeface="Inconsolata"/>
                <a:ea typeface="Inconsolata"/>
                <a:cs typeface="Inconsolata"/>
                <a:sym typeface="Inconsolata"/>
              </a:rPr>
              <a:t>c </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a:t>
            </a:r>
            <a:r>
              <a:rPr lang="en" sz="1900">
                <a:solidFill>
                  <a:srgbClr val="999999"/>
                </a:solidFill>
                <a:latin typeface="Inconsolata"/>
                <a:ea typeface="Inconsolata"/>
                <a:cs typeface="Inconsolata"/>
                <a:sym typeface="Inconsolata"/>
              </a:rPr>
              <a:t> + ( </a:t>
            </a:r>
            <a:r>
              <a:rPr lang="en" sz="1900" b="1">
                <a:solidFill>
                  <a:srgbClr val="CC0000"/>
                </a:solidFill>
                <a:latin typeface="Inconsolata"/>
                <a:ea typeface="Inconsolata"/>
                <a:cs typeface="Inconsolata"/>
                <a:sym typeface="Inconsolata"/>
              </a:rPr>
              <a:t>a</a:t>
            </a:r>
            <a:r>
              <a:rPr lang="en" sz="1900" b="1">
                <a:solidFill>
                  <a:srgbClr val="3D85C6"/>
                </a:solidFill>
                <a:latin typeface="Inconsolata"/>
                <a:ea typeface="Inconsolata"/>
                <a:cs typeface="Inconsolata"/>
                <a:sym typeface="Inconsolata"/>
              </a:rPr>
              <a:t>d </a:t>
            </a:r>
            <a:r>
              <a:rPr lang="en" sz="1900">
                <a:solidFill>
                  <a:srgbClr val="999999"/>
                </a:solidFill>
                <a:latin typeface="Inconsolata"/>
                <a:ea typeface="Inconsolata"/>
                <a:cs typeface="Inconsolata"/>
                <a:sym typeface="Inconsolata"/>
              </a:rPr>
              <a:t>+ </a:t>
            </a:r>
            <a:r>
              <a:rPr lang="en" sz="1900" b="1">
                <a:solidFill>
                  <a:srgbClr val="F1C232"/>
                </a:solidFill>
                <a:latin typeface="Inconsolata"/>
                <a:ea typeface="Inconsolata"/>
                <a:cs typeface="Inconsolata"/>
                <a:sym typeface="Inconsolata"/>
              </a:rPr>
              <a:t>b</a:t>
            </a:r>
            <a:r>
              <a:rPr lang="en" sz="1900" b="1">
                <a:solidFill>
                  <a:srgbClr val="6AA84F"/>
                </a:solidFill>
                <a:latin typeface="Inconsolata"/>
                <a:ea typeface="Inconsolata"/>
                <a:cs typeface="Inconsolata"/>
                <a:sym typeface="Inconsolata"/>
              </a:rPr>
              <a:t>c</a:t>
            </a:r>
            <a:r>
              <a:rPr lang="en" sz="1900" b="1">
                <a:solidFill>
                  <a:srgbClr val="3D85C6"/>
                </a:solidFill>
                <a:latin typeface="Inconsolata"/>
                <a:ea typeface="Inconsolata"/>
                <a:cs typeface="Inconsolata"/>
                <a:sym typeface="Inconsolata"/>
              </a:rPr>
              <a:t> </a:t>
            </a:r>
            <a:r>
              <a:rPr lang="en" sz="1900">
                <a:solidFill>
                  <a:srgbClr val="999999"/>
                </a:solidFill>
                <a:latin typeface="Inconsolata"/>
                <a:ea typeface="Inconsolata"/>
                <a:cs typeface="Inconsolata"/>
                <a:sym typeface="Inconsolata"/>
              </a:rPr>
              <a:t>)10</a:t>
            </a:r>
            <a:r>
              <a:rPr lang="en" sz="1900" baseline="30000">
                <a:solidFill>
                  <a:srgbClr val="999999"/>
                </a:solidFill>
                <a:latin typeface="Inconsolata"/>
                <a:ea typeface="Inconsolata"/>
                <a:cs typeface="Inconsolata"/>
                <a:sym typeface="Inconsolata"/>
              </a:rPr>
              <a:t>n/2</a:t>
            </a:r>
            <a:r>
              <a:rPr lang="en" sz="1900">
                <a:solidFill>
                  <a:srgbClr val="999999"/>
                </a:solidFill>
                <a:latin typeface="Inconsolata"/>
                <a:ea typeface="Inconsolata"/>
                <a:cs typeface="Inconsolata"/>
                <a:sym typeface="Inconsolata"/>
              </a:rPr>
              <a:t> + ( </a:t>
            </a:r>
            <a:r>
              <a:rPr lang="en" sz="1900" b="1">
                <a:solidFill>
                  <a:srgbClr val="F1C232"/>
                </a:solidFill>
                <a:latin typeface="Inconsolata"/>
                <a:ea typeface="Inconsolata"/>
                <a:cs typeface="Inconsolata"/>
                <a:sym typeface="Inconsolata"/>
              </a:rPr>
              <a:t>b</a:t>
            </a:r>
            <a:r>
              <a:rPr lang="en" sz="1900" b="1">
                <a:solidFill>
                  <a:srgbClr val="3D85C6"/>
                </a:solidFill>
                <a:latin typeface="Inconsolata"/>
                <a:ea typeface="Inconsolata"/>
                <a:cs typeface="Inconsolata"/>
                <a:sym typeface="Inconsolata"/>
              </a:rPr>
              <a:t>d </a:t>
            </a:r>
            <a:r>
              <a:rPr lang="en" sz="1900">
                <a:solidFill>
                  <a:srgbClr val="999999"/>
                </a:solidFill>
                <a:latin typeface="Inconsolata"/>
                <a:ea typeface="Inconsolata"/>
                <a:cs typeface="Inconsolata"/>
                <a:sym typeface="Inconsolata"/>
              </a:rPr>
              <a:t>)</a:t>
            </a:r>
            <a:endParaRPr sz="1900">
              <a:solidFill>
                <a:srgbClr val="999999"/>
              </a:solidFill>
              <a:latin typeface="Inconsolata"/>
              <a:ea typeface="Inconsolata"/>
              <a:cs typeface="Inconsolata"/>
              <a:sym typeface="Inconsolata"/>
            </a:endParaRPr>
          </a:p>
        </p:txBody>
      </p:sp>
      <p:sp>
        <p:nvSpPr>
          <p:cNvPr id="1423" name="Google Shape;1423;p107"/>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KARATSUBA’S TRICK</a:t>
            </a:r>
            <a:endParaRPr sz="3600">
              <a:solidFill>
                <a:schemeClr val="accent5"/>
              </a:solidFill>
              <a:latin typeface="Lato Light"/>
              <a:ea typeface="Lato Light"/>
              <a:cs typeface="Lato Light"/>
              <a:sym typeface="Lato Light"/>
            </a:endParaRPr>
          </a:p>
        </p:txBody>
      </p:sp>
      <p:sp>
        <p:nvSpPr>
          <p:cNvPr id="1433" name="Google Shape;1433;p107"/>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47</a:t>
            </a:fld>
            <a:endParaRPr/>
          </a:p>
        </p:txBody>
      </p:sp>
      <p:sp>
        <p:nvSpPr>
          <p:cNvPr id="1424" name="Google Shape;1424;p107"/>
          <p:cNvSpPr txBox="1"/>
          <p:nvPr/>
        </p:nvSpPr>
        <p:spPr>
          <a:xfrm>
            <a:off x="1043050" y="2479429"/>
            <a:ext cx="14268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solidFill>
                  <a:srgbClr val="CC0000"/>
                </a:solidFill>
                <a:latin typeface="Inconsolata"/>
                <a:ea typeface="Inconsolata"/>
                <a:cs typeface="Inconsolata"/>
                <a:sym typeface="Inconsolata"/>
              </a:rPr>
              <a:t>a</a:t>
            </a:r>
            <a:r>
              <a:rPr lang="en" sz="2700" b="1">
                <a:solidFill>
                  <a:srgbClr val="3D85C6"/>
                </a:solidFill>
                <a:latin typeface="Inconsolata"/>
                <a:ea typeface="Inconsolata"/>
                <a:cs typeface="Inconsolata"/>
                <a:sym typeface="Inconsolata"/>
              </a:rPr>
              <a:t>d </a:t>
            </a:r>
            <a:r>
              <a:rPr lang="en" sz="2700">
                <a:solidFill>
                  <a:srgbClr val="999999"/>
                </a:solidFill>
                <a:latin typeface="Inconsolata"/>
                <a:ea typeface="Inconsolata"/>
                <a:cs typeface="Inconsolata"/>
                <a:sym typeface="Inconsolata"/>
              </a:rPr>
              <a:t>+ </a:t>
            </a:r>
            <a:r>
              <a:rPr lang="en" sz="2700" b="1">
                <a:solidFill>
                  <a:srgbClr val="F1C232"/>
                </a:solidFill>
                <a:latin typeface="Inconsolata"/>
                <a:ea typeface="Inconsolata"/>
                <a:cs typeface="Inconsolata"/>
                <a:sym typeface="Inconsolata"/>
              </a:rPr>
              <a:t>b</a:t>
            </a:r>
            <a:r>
              <a:rPr lang="en" sz="2700" b="1">
                <a:solidFill>
                  <a:srgbClr val="6AA84F"/>
                </a:solidFill>
                <a:latin typeface="Inconsolata"/>
                <a:ea typeface="Inconsolata"/>
                <a:cs typeface="Inconsolata"/>
                <a:sym typeface="Inconsolata"/>
              </a:rPr>
              <a:t>c</a:t>
            </a:r>
            <a:endParaRPr sz="2200"/>
          </a:p>
        </p:txBody>
      </p:sp>
      <p:sp>
        <p:nvSpPr>
          <p:cNvPr id="1425" name="Google Shape;1425;p107"/>
          <p:cNvSpPr txBox="1"/>
          <p:nvPr/>
        </p:nvSpPr>
        <p:spPr>
          <a:xfrm>
            <a:off x="4457000" y="2479425"/>
            <a:ext cx="38076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latin typeface="Inconsolata"/>
                <a:ea typeface="Inconsolata"/>
                <a:cs typeface="Inconsolata"/>
                <a:sym typeface="Inconsolata"/>
              </a:rPr>
              <a:t>(a+b)(c+d) - ac - bd</a:t>
            </a:r>
            <a:endParaRPr sz="2200"/>
          </a:p>
        </p:txBody>
      </p:sp>
      <p:sp>
        <p:nvSpPr>
          <p:cNvPr id="1426" name="Google Shape;1426;p107"/>
          <p:cNvSpPr txBox="1"/>
          <p:nvPr/>
        </p:nvSpPr>
        <p:spPr>
          <a:xfrm>
            <a:off x="2414650" y="2479425"/>
            <a:ext cx="21153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a:latin typeface="Assistant"/>
                <a:ea typeface="Assistant"/>
                <a:cs typeface="Assistant"/>
                <a:sym typeface="Assistant"/>
              </a:rPr>
              <a:t>is equivalent to</a:t>
            </a:r>
            <a:endParaRPr sz="1300">
              <a:latin typeface="Assistant"/>
              <a:ea typeface="Assistant"/>
              <a:cs typeface="Assistant"/>
              <a:sym typeface="Assistant"/>
            </a:endParaRPr>
          </a:p>
        </p:txBody>
      </p:sp>
      <p:sp>
        <p:nvSpPr>
          <p:cNvPr id="1427" name="Google Shape;1427;p107"/>
          <p:cNvSpPr txBox="1"/>
          <p:nvPr/>
        </p:nvSpPr>
        <p:spPr>
          <a:xfrm>
            <a:off x="4457000" y="2936625"/>
            <a:ext cx="38076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a:latin typeface="Inconsolata Regular"/>
                <a:ea typeface="Inconsolata Regular"/>
                <a:cs typeface="Inconsolata Regular"/>
                <a:sym typeface="Inconsolata Regular"/>
              </a:rPr>
              <a:t>= (ac + ad + bc + bd) - ac - bd</a:t>
            </a:r>
            <a:endParaRPr>
              <a:latin typeface="Inconsolata Regular"/>
              <a:ea typeface="Inconsolata Regular"/>
              <a:cs typeface="Inconsolata Regular"/>
              <a:sym typeface="Inconsolata Regular"/>
            </a:endParaRPr>
          </a:p>
          <a:p>
            <a:pPr marL="0" marR="0" lvl="0" indent="0" algn="ctr" rtl="0">
              <a:spcBef>
                <a:spcPts val="0"/>
              </a:spcBef>
              <a:spcAft>
                <a:spcPts val="0"/>
              </a:spcAft>
              <a:buNone/>
            </a:pPr>
            <a:r>
              <a:rPr lang="en">
                <a:latin typeface="Inconsolata Regular"/>
                <a:ea typeface="Inconsolata Regular"/>
                <a:cs typeface="Inconsolata Regular"/>
                <a:sym typeface="Inconsolata Regular"/>
              </a:rPr>
              <a:t>= ad + bc</a:t>
            </a:r>
            <a:endParaRPr>
              <a:latin typeface="Inconsolata Regular"/>
              <a:ea typeface="Inconsolata Regular"/>
              <a:cs typeface="Inconsolata Regular"/>
              <a:sym typeface="Inconsolata Regular"/>
            </a:endParaRPr>
          </a:p>
        </p:txBody>
      </p:sp>
      <p:sp>
        <p:nvSpPr>
          <p:cNvPr id="1428" name="Google Shape;1428;p107"/>
          <p:cNvSpPr txBox="1"/>
          <p:nvPr/>
        </p:nvSpPr>
        <p:spPr>
          <a:xfrm>
            <a:off x="3458238" y="1821325"/>
            <a:ext cx="3873300" cy="5322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 sz="1800">
                <a:latin typeface="Assistant"/>
                <a:ea typeface="Assistant"/>
                <a:cs typeface="Assistant"/>
                <a:sym typeface="Assistant"/>
              </a:rPr>
              <a:t>can be recursively computed as usual</a:t>
            </a:r>
            <a:endParaRPr sz="1300">
              <a:latin typeface="Assistant"/>
              <a:ea typeface="Assistant"/>
              <a:cs typeface="Assistant"/>
              <a:sym typeface="Assistant"/>
            </a:endParaRPr>
          </a:p>
        </p:txBody>
      </p:sp>
      <p:sp>
        <p:nvSpPr>
          <p:cNvPr id="1429" name="Google Shape;1429;p107"/>
          <p:cNvSpPr txBox="1"/>
          <p:nvPr/>
        </p:nvSpPr>
        <p:spPr>
          <a:xfrm>
            <a:off x="1812461" y="1821327"/>
            <a:ext cx="7017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solidFill>
                  <a:srgbClr val="CC0000"/>
                </a:solidFill>
                <a:latin typeface="Inconsolata"/>
                <a:ea typeface="Inconsolata"/>
                <a:cs typeface="Inconsolata"/>
                <a:sym typeface="Inconsolata"/>
              </a:rPr>
              <a:t>a</a:t>
            </a:r>
            <a:r>
              <a:rPr lang="en" sz="2700" b="1">
                <a:solidFill>
                  <a:srgbClr val="6AA84F"/>
                </a:solidFill>
                <a:latin typeface="Inconsolata"/>
                <a:ea typeface="Inconsolata"/>
                <a:cs typeface="Inconsolata"/>
                <a:sym typeface="Inconsolata"/>
              </a:rPr>
              <a:t>c</a:t>
            </a:r>
            <a:endParaRPr sz="2700">
              <a:solidFill>
                <a:srgbClr val="999999"/>
              </a:solidFill>
              <a:latin typeface="Inconsolata"/>
              <a:ea typeface="Inconsolata"/>
              <a:cs typeface="Inconsolata"/>
              <a:sym typeface="Inconsolata"/>
            </a:endParaRPr>
          </a:p>
        </p:txBody>
      </p:sp>
      <p:sp>
        <p:nvSpPr>
          <p:cNvPr id="1430" name="Google Shape;1430;p107"/>
          <p:cNvSpPr txBox="1"/>
          <p:nvPr/>
        </p:nvSpPr>
        <p:spPr>
          <a:xfrm>
            <a:off x="2777606" y="1821331"/>
            <a:ext cx="7017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solidFill>
                  <a:srgbClr val="F1C232"/>
                </a:solidFill>
                <a:latin typeface="Inconsolata"/>
                <a:ea typeface="Inconsolata"/>
                <a:cs typeface="Inconsolata"/>
                <a:sym typeface="Inconsolata"/>
              </a:rPr>
              <a:t>b</a:t>
            </a:r>
            <a:r>
              <a:rPr lang="en" sz="2700" b="1">
                <a:solidFill>
                  <a:srgbClr val="3D85C6"/>
                </a:solidFill>
                <a:latin typeface="Inconsolata"/>
                <a:ea typeface="Inconsolata"/>
                <a:cs typeface="Inconsolata"/>
                <a:sym typeface="Inconsolata"/>
              </a:rPr>
              <a:t>d</a:t>
            </a:r>
            <a:endParaRPr sz="2200"/>
          </a:p>
        </p:txBody>
      </p:sp>
      <p:sp>
        <p:nvSpPr>
          <p:cNvPr id="1431" name="Google Shape;1431;p107"/>
          <p:cNvSpPr txBox="1"/>
          <p:nvPr/>
        </p:nvSpPr>
        <p:spPr>
          <a:xfrm>
            <a:off x="2505805" y="1821325"/>
            <a:ext cx="271800" cy="5322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a:latin typeface="Assistant"/>
                <a:ea typeface="Assistant"/>
                <a:cs typeface="Assistant"/>
                <a:sym typeface="Assistant"/>
              </a:rPr>
              <a:t>&amp;</a:t>
            </a:r>
            <a:endParaRPr sz="1300">
              <a:latin typeface="Assistant"/>
              <a:ea typeface="Assistant"/>
              <a:cs typeface="Assistant"/>
              <a:sym typeface="Assistant"/>
            </a:endParaRPr>
          </a:p>
        </p:txBody>
      </p:sp>
      <p:sp>
        <p:nvSpPr>
          <p:cNvPr id="1432" name="Google Shape;1432;p107"/>
          <p:cNvSpPr/>
          <p:nvPr/>
        </p:nvSpPr>
        <p:spPr>
          <a:xfrm>
            <a:off x="598950" y="3626350"/>
            <a:ext cx="7946100" cy="1065300"/>
          </a:xfrm>
          <a:prstGeom prst="roundRect">
            <a:avLst>
              <a:gd name="adj" fmla="val 16667"/>
            </a:avLst>
          </a:prstGeom>
          <a:solidFill>
            <a:srgbClr val="FFFFFF"/>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300">
                <a:solidFill>
                  <a:srgbClr val="CC0000"/>
                </a:solidFill>
                <a:latin typeface="Assistant"/>
                <a:ea typeface="Assistant"/>
                <a:cs typeface="Assistant"/>
                <a:sym typeface="Assistant"/>
              </a:rPr>
              <a:t>So, instead of computing </a:t>
            </a:r>
            <a:r>
              <a:rPr lang="en" sz="2500" b="1">
                <a:solidFill>
                  <a:srgbClr val="CC0000"/>
                </a:solidFill>
                <a:latin typeface="Inconsolata"/>
                <a:ea typeface="Inconsolata"/>
                <a:cs typeface="Inconsolata"/>
                <a:sym typeface="Inconsolata"/>
              </a:rPr>
              <a:t>a</a:t>
            </a:r>
            <a:r>
              <a:rPr lang="en" sz="2500" b="1">
                <a:solidFill>
                  <a:srgbClr val="3D85C6"/>
                </a:solidFill>
                <a:latin typeface="Inconsolata"/>
                <a:ea typeface="Inconsolata"/>
                <a:cs typeface="Inconsolata"/>
                <a:sym typeface="Inconsolata"/>
              </a:rPr>
              <a:t>d</a:t>
            </a:r>
            <a:r>
              <a:rPr lang="en" sz="2300">
                <a:solidFill>
                  <a:srgbClr val="CC0000"/>
                </a:solidFill>
                <a:latin typeface="Assistant"/>
                <a:ea typeface="Assistant"/>
                <a:cs typeface="Assistant"/>
                <a:sym typeface="Assistant"/>
              </a:rPr>
              <a:t> &amp; </a:t>
            </a:r>
            <a:r>
              <a:rPr lang="en" sz="2500" b="1">
                <a:solidFill>
                  <a:srgbClr val="F1C232"/>
                </a:solidFill>
                <a:latin typeface="Inconsolata"/>
                <a:ea typeface="Inconsolata"/>
                <a:cs typeface="Inconsolata"/>
                <a:sym typeface="Inconsolata"/>
              </a:rPr>
              <a:t>b</a:t>
            </a:r>
            <a:r>
              <a:rPr lang="en" sz="2500" b="1">
                <a:solidFill>
                  <a:srgbClr val="6AA84F"/>
                </a:solidFill>
                <a:latin typeface="Inconsolata"/>
                <a:ea typeface="Inconsolata"/>
                <a:cs typeface="Inconsolata"/>
                <a:sym typeface="Inconsolata"/>
              </a:rPr>
              <a:t>c</a:t>
            </a:r>
            <a:r>
              <a:rPr lang="en" sz="2300">
                <a:solidFill>
                  <a:srgbClr val="CC0000"/>
                </a:solidFill>
                <a:latin typeface="Assistant"/>
                <a:ea typeface="Assistant"/>
                <a:cs typeface="Assistant"/>
                <a:sym typeface="Assistant"/>
              </a:rPr>
              <a:t> as two separate subproblems, let’s just compute </a:t>
            </a:r>
            <a:r>
              <a:rPr lang="en" sz="2500" b="1">
                <a:solidFill>
                  <a:schemeClr val="dk1"/>
                </a:solidFill>
                <a:latin typeface="Inconsolata"/>
                <a:ea typeface="Inconsolata"/>
                <a:cs typeface="Inconsolata"/>
                <a:sym typeface="Inconsolata"/>
              </a:rPr>
              <a:t>(a+b)(c+d)</a:t>
            </a:r>
            <a:r>
              <a:rPr lang="en" sz="2300">
                <a:solidFill>
                  <a:srgbClr val="CC0000"/>
                </a:solidFill>
                <a:latin typeface="Assistant"/>
                <a:ea typeface="Assistant"/>
                <a:cs typeface="Assistant"/>
                <a:sym typeface="Assistant"/>
              </a:rPr>
              <a:t> instead!</a:t>
            </a:r>
            <a:endParaRPr sz="2300">
              <a:solidFill>
                <a:srgbClr val="CC0000"/>
              </a:solidFill>
              <a:latin typeface="Assistant"/>
              <a:ea typeface="Assistant"/>
              <a:cs typeface="Assistant"/>
              <a:sym typeface="Assistant"/>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108"/>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OUR THREE SUBPROBLEMS</a:t>
            </a:r>
            <a:endParaRPr sz="3600">
              <a:solidFill>
                <a:schemeClr val="accent5"/>
              </a:solidFill>
              <a:latin typeface="Lato Light"/>
              <a:ea typeface="Lato Light"/>
              <a:cs typeface="Lato Light"/>
              <a:sym typeface="Lato Light"/>
            </a:endParaRPr>
          </a:p>
        </p:txBody>
      </p:sp>
      <p:sp>
        <p:nvSpPr>
          <p:cNvPr id="1442" name="Google Shape;1442;p108"/>
          <p:cNvSpPr txBox="1">
            <a:spLocks noGrp="1"/>
          </p:cNvSpPr>
          <p:nvPr>
            <p:ph type="subTitle" idx="1"/>
          </p:nvPr>
        </p:nvSpPr>
        <p:spPr>
          <a:xfrm>
            <a:off x="340650" y="990825"/>
            <a:ext cx="8462700" cy="80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Assistant ExtraLight"/>
                <a:ea typeface="Assistant ExtraLight"/>
                <a:cs typeface="Assistant ExtraLight"/>
                <a:sym typeface="Assistant ExtraLight"/>
              </a:rPr>
              <a:t>These </a:t>
            </a:r>
            <a:r>
              <a:rPr lang="en" i="1">
                <a:solidFill>
                  <a:srgbClr val="000000"/>
                </a:solidFill>
                <a:latin typeface="Assistant ExtraLight"/>
                <a:ea typeface="Assistant ExtraLight"/>
                <a:cs typeface="Assistant ExtraLight"/>
                <a:sym typeface="Assistant ExtraLight"/>
              </a:rPr>
              <a:t>three</a:t>
            </a:r>
            <a:r>
              <a:rPr lang="en">
                <a:solidFill>
                  <a:srgbClr val="000000"/>
                </a:solidFill>
                <a:latin typeface="Assistant ExtraLight"/>
                <a:ea typeface="Assistant ExtraLight"/>
                <a:cs typeface="Assistant ExtraLight"/>
                <a:sym typeface="Assistant ExtraLight"/>
              </a:rPr>
              <a:t> subproblems give us everything we need to compute our desired quantities:</a:t>
            </a:r>
            <a:endParaRPr>
              <a:solidFill>
                <a:srgbClr val="000000"/>
              </a:solidFill>
              <a:latin typeface="Assistant ExtraLight"/>
              <a:ea typeface="Assistant ExtraLight"/>
              <a:cs typeface="Assistant ExtraLight"/>
              <a:sym typeface="Assistant ExtraLight"/>
            </a:endParaRPr>
          </a:p>
        </p:txBody>
      </p:sp>
      <p:sp>
        <p:nvSpPr>
          <p:cNvPr id="1446" name="Google Shape;1446;p108"/>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48</a:t>
            </a:fld>
            <a:endParaRPr/>
          </a:p>
        </p:txBody>
      </p:sp>
      <p:sp>
        <p:nvSpPr>
          <p:cNvPr id="1448" name="Google Shape;1448;p108"/>
          <p:cNvSpPr txBox="1">
            <a:spLocks noGrp="1"/>
          </p:cNvSpPr>
          <p:nvPr>
            <p:ph type="body" idx="4294967295"/>
          </p:nvPr>
        </p:nvSpPr>
        <p:spPr>
          <a:xfrm>
            <a:off x="0" y="3919538"/>
            <a:ext cx="1717675" cy="53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000000"/>
                </a:solidFill>
                <a:latin typeface="Inconsolata"/>
                <a:ea typeface="Inconsolata"/>
                <a:cs typeface="Inconsolata"/>
                <a:sym typeface="Inconsolata"/>
              </a:rPr>
              <a:t>- </a:t>
            </a:r>
            <a:r>
              <a:rPr lang="en" sz="2000" b="1" baseline="-25000">
                <a:solidFill>
                  <a:srgbClr val="000000"/>
                </a:solidFill>
                <a:latin typeface="Inconsolata"/>
                <a:ea typeface="Inconsolata"/>
                <a:cs typeface="Inconsolata"/>
                <a:sym typeface="Inconsolata"/>
              </a:rPr>
              <a:t> </a:t>
            </a:r>
            <a:r>
              <a:rPr lang="en" sz="2000" b="1">
                <a:solidFill>
                  <a:srgbClr val="000000"/>
                </a:solidFill>
                <a:latin typeface="Inconsolata"/>
                <a:ea typeface="Inconsolata"/>
                <a:cs typeface="Inconsolata"/>
                <a:sym typeface="Inconsolata"/>
              </a:rPr>
              <a:t>  -</a:t>
            </a:r>
            <a:endParaRPr sz="2000" b="1">
              <a:solidFill>
                <a:srgbClr val="000000"/>
              </a:solidFill>
              <a:latin typeface="Inconsolata"/>
              <a:ea typeface="Inconsolata"/>
              <a:cs typeface="Inconsolata"/>
              <a:sym typeface="Inconsolata"/>
            </a:endParaRPr>
          </a:p>
        </p:txBody>
      </p:sp>
      <p:sp>
        <p:nvSpPr>
          <p:cNvPr id="1449" name="Google Shape;1449;p108"/>
          <p:cNvSpPr txBox="1">
            <a:spLocks noGrp="1"/>
          </p:cNvSpPr>
          <p:nvPr>
            <p:ph type="body" idx="4294967295"/>
          </p:nvPr>
        </p:nvSpPr>
        <p:spPr>
          <a:xfrm>
            <a:off x="0" y="3429000"/>
            <a:ext cx="7918450" cy="4905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Assistant ExtraLight"/>
                <a:ea typeface="Assistant ExtraLight"/>
                <a:cs typeface="Assistant ExtraLight"/>
                <a:sym typeface="Assistant ExtraLight"/>
              </a:rPr>
              <a:t>Assemble our overall product by combining these three subproblems:</a:t>
            </a:r>
            <a:endParaRPr>
              <a:solidFill>
                <a:srgbClr val="000000"/>
              </a:solidFill>
              <a:latin typeface="Assistant ExtraLight"/>
              <a:ea typeface="Assistant ExtraLight"/>
              <a:cs typeface="Assistant ExtraLight"/>
              <a:sym typeface="Assistant ExtraLight"/>
            </a:endParaRPr>
          </a:p>
        </p:txBody>
      </p:sp>
      <p:sp>
        <p:nvSpPr>
          <p:cNvPr id="1439" name="Google Shape;1439;p108"/>
          <p:cNvSpPr txBox="1"/>
          <p:nvPr/>
        </p:nvSpPr>
        <p:spPr>
          <a:xfrm>
            <a:off x="3302894" y="1576467"/>
            <a:ext cx="2527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latin typeface="Inconsolata"/>
                <a:ea typeface="Inconsolata"/>
                <a:cs typeface="Inconsolata"/>
                <a:sym typeface="Inconsolata"/>
              </a:rPr>
              <a:t>ac</a:t>
            </a:r>
            <a:endParaRPr sz="2200"/>
          </a:p>
        </p:txBody>
      </p:sp>
      <p:sp>
        <p:nvSpPr>
          <p:cNvPr id="1440" name="Google Shape;1440;p108"/>
          <p:cNvSpPr txBox="1"/>
          <p:nvPr/>
        </p:nvSpPr>
        <p:spPr>
          <a:xfrm>
            <a:off x="3302894" y="2186067"/>
            <a:ext cx="2527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latin typeface="Inconsolata"/>
                <a:ea typeface="Inconsolata"/>
                <a:cs typeface="Inconsolata"/>
                <a:sym typeface="Inconsolata"/>
              </a:rPr>
              <a:t>bd</a:t>
            </a:r>
            <a:endParaRPr sz="2200"/>
          </a:p>
        </p:txBody>
      </p:sp>
      <p:sp>
        <p:nvSpPr>
          <p:cNvPr id="1441" name="Google Shape;1441;p108"/>
          <p:cNvSpPr txBox="1"/>
          <p:nvPr/>
        </p:nvSpPr>
        <p:spPr>
          <a:xfrm>
            <a:off x="3302894" y="2795667"/>
            <a:ext cx="2527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latin typeface="Inconsolata"/>
                <a:ea typeface="Inconsolata"/>
                <a:cs typeface="Inconsolata"/>
                <a:sym typeface="Inconsolata"/>
              </a:rPr>
              <a:t>(a+b)(c+d)</a:t>
            </a:r>
            <a:endParaRPr sz="2700" b="1">
              <a:latin typeface="Inconsolata"/>
              <a:ea typeface="Inconsolata"/>
              <a:cs typeface="Inconsolata"/>
              <a:sym typeface="Inconsolata"/>
            </a:endParaRPr>
          </a:p>
        </p:txBody>
      </p:sp>
      <p:sp>
        <p:nvSpPr>
          <p:cNvPr id="1443" name="Google Shape;1443;p108"/>
          <p:cNvSpPr/>
          <p:nvPr/>
        </p:nvSpPr>
        <p:spPr>
          <a:xfrm>
            <a:off x="2794675" y="1622667"/>
            <a:ext cx="439800" cy="439800"/>
          </a:xfrm>
          <a:prstGeom prst="ellipse">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latin typeface="Assistant"/>
                <a:ea typeface="Assistant"/>
                <a:cs typeface="Assistant"/>
                <a:sym typeface="Assistant"/>
              </a:rPr>
              <a:t>1</a:t>
            </a:r>
            <a:endParaRPr sz="2300" b="1">
              <a:latin typeface="Assistant"/>
              <a:ea typeface="Assistant"/>
              <a:cs typeface="Assistant"/>
              <a:sym typeface="Assistant"/>
            </a:endParaRPr>
          </a:p>
        </p:txBody>
      </p:sp>
      <p:sp>
        <p:nvSpPr>
          <p:cNvPr id="1444" name="Google Shape;1444;p108"/>
          <p:cNvSpPr/>
          <p:nvPr/>
        </p:nvSpPr>
        <p:spPr>
          <a:xfrm>
            <a:off x="2794675" y="2237849"/>
            <a:ext cx="439800" cy="439800"/>
          </a:xfrm>
          <a:prstGeom prst="ellipse">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latin typeface="Assistant"/>
                <a:ea typeface="Assistant"/>
                <a:cs typeface="Assistant"/>
                <a:sym typeface="Assistant"/>
              </a:rPr>
              <a:t>2</a:t>
            </a:r>
            <a:endParaRPr sz="2300" b="1">
              <a:latin typeface="Assistant"/>
              <a:ea typeface="Assistant"/>
              <a:cs typeface="Assistant"/>
              <a:sym typeface="Assistant"/>
            </a:endParaRPr>
          </a:p>
        </p:txBody>
      </p:sp>
      <p:sp>
        <p:nvSpPr>
          <p:cNvPr id="1445" name="Google Shape;1445;p108"/>
          <p:cNvSpPr/>
          <p:nvPr/>
        </p:nvSpPr>
        <p:spPr>
          <a:xfrm>
            <a:off x="2794675" y="2851618"/>
            <a:ext cx="439800" cy="439800"/>
          </a:xfrm>
          <a:prstGeom prst="ellipse">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latin typeface="Assistant"/>
                <a:ea typeface="Assistant"/>
                <a:cs typeface="Assistant"/>
                <a:sym typeface="Assistant"/>
              </a:rPr>
              <a:t>3</a:t>
            </a:r>
            <a:endParaRPr sz="2300" b="1">
              <a:latin typeface="Assistant"/>
              <a:ea typeface="Assistant"/>
              <a:cs typeface="Assistant"/>
              <a:sym typeface="Assistant"/>
            </a:endParaRPr>
          </a:p>
        </p:txBody>
      </p:sp>
      <p:sp>
        <p:nvSpPr>
          <p:cNvPr id="1447" name="Google Shape;1447;p108"/>
          <p:cNvSpPr/>
          <p:nvPr/>
        </p:nvSpPr>
        <p:spPr>
          <a:xfrm>
            <a:off x="744150" y="3857059"/>
            <a:ext cx="7655700" cy="10611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08"/>
          <p:cNvSpPr txBox="1"/>
          <p:nvPr/>
        </p:nvSpPr>
        <p:spPr>
          <a:xfrm>
            <a:off x="1010900" y="4283525"/>
            <a:ext cx="7111200" cy="574500"/>
          </a:xfrm>
          <a:prstGeom prst="rect">
            <a:avLst/>
          </a:prstGeom>
          <a:noFill/>
          <a:ln>
            <a:noFill/>
          </a:ln>
        </p:spPr>
        <p:txBody>
          <a:bodyPr spcFirstLastPara="1" wrap="square" lIns="91425" tIns="91425" rIns="91425" bIns="91425" anchor="ctr" anchorCtr="0">
            <a:noAutofit/>
          </a:bodyPr>
          <a:lstStyle/>
          <a:p>
            <a:pPr marL="0" marR="163550" lvl="0" indent="0" algn="ctr" rtl="0">
              <a:spcBef>
                <a:spcPts val="0"/>
              </a:spcBef>
              <a:spcAft>
                <a:spcPts val="0"/>
              </a:spcAft>
              <a:buNone/>
            </a:pPr>
            <a:r>
              <a:rPr lang="en" sz="2800">
                <a:solidFill>
                  <a:srgbClr val="999999"/>
                </a:solidFill>
                <a:latin typeface="Inconsolata"/>
                <a:ea typeface="Inconsolata"/>
                <a:cs typeface="Inconsolata"/>
                <a:sym typeface="Inconsolata"/>
              </a:rPr>
              <a:t> ( </a:t>
            </a:r>
            <a:r>
              <a:rPr lang="en" sz="2800" b="1">
                <a:solidFill>
                  <a:srgbClr val="CC0000"/>
                </a:solidFill>
                <a:latin typeface="Inconsolata"/>
                <a:ea typeface="Inconsolata"/>
                <a:cs typeface="Inconsolata"/>
                <a:sym typeface="Inconsolata"/>
              </a:rPr>
              <a:t>a</a:t>
            </a:r>
            <a:r>
              <a:rPr lang="en" sz="2800" b="1">
                <a:solidFill>
                  <a:srgbClr val="6AA84F"/>
                </a:solidFill>
                <a:latin typeface="Inconsolata"/>
                <a:ea typeface="Inconsolata"/>
                <a:cs typeface="Inconsolata"/>
                <a:sym typeface="Inconsolata"/>
              </a:rPr>
              <a:t>c </a:t>
            </a:r>
            <a:r>
              <a:rPr lang="en" sz="2800">
                <a:solidFill>
                  <a:srgbClr val="999999"/>
                </a:solidFill>
                <a:latin typeface="Inconsolata"/>
                <a:ea typeface="Inconsolata"/>
                <a:cs typeface="Inconsolata"/>
                <a:sym typeface="Inconsolata"/>
              </a:rPr>
              <a:t>)10</a:t>
            </a:r>
            <a:r>
              <a:rPr lang="en" sz="2800" baseline="30000">
                <a:solidFill>
                  <a:srgbClr val="999999"/>
                </a:solidFill>
                <a:latin typeface="Inconsolata"/>
                <a:ea typeface="Inconsolata"/>
                <a:cs typeface="Inconsolata"/>
                <a:sym typeface="Inconsolata"/>
              </a:rPr>
              <a:t>n</a:t>
            </a:r>
            <a:r>
              <a:rPr lang="en" sz="2800">
                <a:solidFill>
                  <a:srgbClr val="999999"/>
                </a:solidFill>
                <a:latin typeface="Inconsolata"/>
                <a:ea typeface="Inconsolata"/>
                <a:cs typeface="Inconsolata"/>
                <a:sym typeface="Inconsolata"/>
              </a:rPr>
              <a:t> + ( </a:t>
            </a:r>
            <a:r>
              <a:rPr lang="en" sz="2800" b="1">
                <a:solidFill>
                  <a:srgbClr val="CC0000"/>
                </a:solidFill>
                <a:latin typeface="Inconsolata"/>
                <a:ea typeface="Inconsolata"/>
                <a:cs typeface="Inconsolata"/>
                <a:sym typeface="Inconsolata"/>
              </a:rPr>
              <a:t>a</a:t>
            </a:r>
            <a:r>
              <a:rPr lang="en" sz="2800" b="1">
                <a:solidFill>
                  <a:srgbClr val="3D85C6"/>
                </a:solidFill>
                <a:latin typeface="Inconsolata"/>
                <a:ea typeface="Inconsolata"/>
                <a:cs typeface="Inconsolata"/>
                <a:sym typeface="Inconsolata"/>
              </a:rPr>
              <a:t>d </a:t>
            </a:r>
            <a:r>
              <a:rPr lang="en" sz="2800">
                <a:solidFill>
                  <a:srgbClr val="999999"/>
                </a:solidFill>
                <a:latin typeface="Inconsolata"/>
                <a:ea typeface="Inconsolata"/>
                <a:cs typeface="Inconsolata"/>
                <a:sym typeface="Inconsolata"/>
              </a:rPr>
              <a:t>+ </a:t>
            </a:r>
            <a:r>
              <a:rPr lang="en" sz="2800" b="1">
                <a:solidFill>
                  <a:srgbClr val="F1C232"/>
                </a:solidFill>
                <a:latin typeface="Inconsolata"/>
                <a:ea typeface="Inconsolata"/>
                <a:cs typeface="Inconsolata"/>
                <a:sym typeface="Inconsolata"/>
              </a:rPr>
              <a:t>b</a:t>
            </a:r>
            <a:r>
              <a:rPr lang="en" sz="2800" b="1">
                <a:solidFill>
                  <a:srgbClr val="6AA84F"/>
                </a:solidFill>
                <a:latin typeface="Inconsolata"/>
                <a:ea typeface="Inconsolata"/>
                <a:cs typeface="Inconsolata"/>
                <a:sym typeface="Inconsolata"/>
              </a:rPr>
              <a:t>c</a:t>
            </a:r>
            <a:r>
              <a:rPr lang="en" sz="2800" b="1">
                <a:solidFill>
                  <a:srgbClr val="3D85C6"/>
                </a:solidFill>
                <a:latin typeface="Inconsolata"/>
                <a:ea typeface="Inconsolata"/>
                <a:cs typeface="Inconsolata"/>
                <a:sym typeface="Inconsolata"/>
              </a:rPr>
              <a:t> </a:t>
            </a:r>
            <a:r>
              <a:rPr lang="en" sz="2800">
                <a:solidFill>
                  <a:srgbClr val="999999"/>
                </a:solidFill>
                <a:latin typeface="Inconsolata"/>
                <a:ea typeface="Inconsolata"/>
                <a:cs typeface="Inconsolata"/>
                <a:sym typeface="Inconsolata"/>
              </a:rPr>
              <a:t>)10</a:t>
            </a:r>
            <a:r>
              <a:rPr lang="en" sz="2800" baseline="30000">
                <a:solidFill>
                  <a:srgbClr val="999999"/>
                </a:solidFill>
                <a:latin typeface="Inconsolata"/>
                <a:ea typeface="Inconsolata"/>
                <a:cs typeface="Inconsolata"/>
                <a:sym typeface="Inconsolata"/>
              </a:rPr>
              <a:t>n/2</a:t>
            </a:r>
            <a:r>
              <a:rPr lang="en" sz="2800">
                <a:solidFill>
                  <a:srgbClr val="999999"/>
                </a:solidFill>
                <a:latin typeface="Inconsolata"/>
                <a:ea typeface="Inconsolata"/>
                <a:cs typeface="Inconsolata"/>
                <a:sym typeface="Inconsolata"/>
              </a:rPr>
              <a:t> + ( </a:t>
            </a:r>
            <a:r>
              <a:rPr lang="en" sz="2800" b="1">
                <a:solidFill>
                  <a:srgbClr val="F1C232"/>
                </a:solidFill>
                <a:latin typeface="Inconsolata"/>
                <a:ea typeface="Inconsolata"/>
                <a:cs typeface="Inconsolata"/>
                <a:sym typeface="Inconsolata"/>
              </a:rPr>
              <a:t>b</a:t>
            </a:r>
            <a:r>
              <a:rPr lang="en" sz="2800" b="1">
                <a:solidFill>
                  <a:srgbClr val="3D85C6"/>
                </a:solidFill>
                <a:latin typeface="Inconsolata"/>
                <a:ea typeface="Inconsolata"/>
                <a:cs typeface="Inconsolata"/>
                <a:sym typeface="Inconsolata"/>
              </a:rPr>
              <a:t>d </a:t>
            </a:r>
            <a:r>
              <a:rPr lang="en" sz="2800">
                <a:solidFill>
                  <a:srgbClr val="999999"/>
                </a:solidFill>
                <a:latin typeface="Inconsolata"/>
                <a:ea typeface="Inconsolata"/>
                <a:cs typeface="Inconsolata"/>
                <a:sym typeface="Inconsolata"/>
              </a:rPr>
              <a:t>)</a:t>
            </a:r>
            <a:endParaRPr sz="2800">
              <a:solidFill>
                <a:srgbClr val="999999"/>
              </a:solidFill>
              <a:latin typeface="Inconsolata"/>
              <a:ea typeface="Inconsolata"/>
              <a:cs typeface="Inconsolata"/>
              <a:sym typeface="Inconsolata"/>
            </a:endParaRPr>
          </a:p>
        </p:txBody>
      </p:sp>
      <p:sp>
        <p:nvSpPr>
          <p:cNvPr id="1451" name="Google Shape;1451;p108"/>
          <p:cNvSpPr/>
          <p:nvPr/>
        </p:nvSpPr>
        <p:spPr>
          <a:xfrm>
            <a:off x="4287957" y="4002076"/>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1</a:t>
            </a:r>
            <a:endParaRPr sz="1600" b="1">
              <a:latin typeface="Assistant"/>
              <a:ea typeface="Assistant"/>
              <a:cs typeface="Assistant"/>
              <a:sym typeface="Assistant"/>
            </a:endParaRPr>
          </a:p>
        </p:txBody>
      </p:sp>
      <p:sp>
        <p:nvSpPr>
          <p:cNvPr id="1452" name="Google Shape;1452;p108"/>
          <p:cNvSpPr/>
          <p:nvPr/>
        </p:nvSpPr>
        <p:spPr>
          <a:xfrm>
            <a:off x="7015378" y="4002069"/>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2</a:t>
            </a:r>
            <a:endParaRPr sz="1600" b="1">
              <a:latin typeface="Assistant"/>
              <a:ea typeface="Assistant"/>
              <a:cs typeface="Assistant"/>
              <a:sym typeface="Assistant"/>
            </a:endParaRPr>
          </a:p>
        </p:txBody>
      </p:sp>
      <p:sp>
        <p:nvSpPr>
          <p:cNvPr id="1453" name="Google Shape;1453;p108"/>
          <p:cNvSpPr/>
          <p:nvPr/>
        </p:nvSpPr>
        <p:spPr>
          <a:xfrm>
            <a:off x="1760529" y="4002076"/>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1</a:t>
            </a:r>
            <a:endParaRPr sz="1600" b="1">
              <a:latin typeface="Assistant"/>
              <a:ea typeface="Assistant"/>
              <a:cs typeface="Assistant"/>
              <a:sym typeface="Assistant"/>
            </a:endParaRPr>
          </a:p>
        </p:txBody>
      </p:sp>
      <p:sp>
        <p:nvSpPr>
          <p:cNvPr id="1454" name="Google Shape;1454;p108"/>
          <p:cNvSpPr/>
          <p:nvPr/>
        </p:nvSpPr>
        <p:spPr>
          <a:xfrm>
            <a:off x="4890072" y="4002069"/>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2</a:t>
            </a:r>
            <a:endParaRPr sz="1600" b="1">
              <a:latin typeface="Assistant"/>
              <a:ea typeface="Assistant"/>
              <a:cs typeface="Assistant"/>
              <a:sym typeface="Assistant"/>
            </a:endParaRPr>
          </a:p>
        </p:txBody>
      </p:sp>
      <p:sp>
        <p:nvSpPr>
          <p:cNvPr id="1455" name="Google Shape;1455;p108"/>
          <p:cNvSpPr/>
          <p:nvPr/>
        </p:nvSpPr>
        <p:spPr>
          <a:xfrm>
            <a:off x="3707828" y="4002086"/>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3</a:t>
            </a:r>
            <a:endParaRPr sz="1600" b="1">
              <a:latin typeface="Assistant"/>
              <a:ea typeface="Assistant"/>
              <a:cs typeface="Assistant"/>
              <a:sym typeface="Assistant"/>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0" name="Google Shape;1460;p109"/>
          <p:cNvSpPr/>
          <p:nvPr/>
        </p:nvSpPr>
        <p:spPr>
          <a:xfrm>
            <a:off x="744150" y="3857059"/>
            <a:ext cx="7655700" cy="10611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09"/>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OUR THREE SUBPROBLEMS</a:t>
            </a:r>
            <a:endParaRPr sz="3600">
              <a:solidFill>
                <a:schemeClr val="accent5"/>
              </a:solidFill>
              <a:latin typeface="Lato Light"/>
              <a:ea typeface="Lato Light"/>
              <a:cs typeface="Lato Light"/>
              <a:sym typeface="Lato Light"/>
            </a:endParaRPr>
          </a:p>
        </p:txBody>
      </p:sp>
      <p:sp>
        <p:nvSpPr>
          <p:cNvPr id="1465" name="Google Shape;1465;p109"/>
          <p:cNvSpPr txBox="1">
            <a:spLocks noGrp="1"/>
          </p:cNvSpPr>
          <p:nvPr>
            <p:ph type="subTitle" idx="1"/>
          </p:nvPr>
        </p:nvSpPr>
        <p:spPr>
          <a:xfrm>
            <a:off x="340650" y="990825"/>
            <a:ext cx="8462700" cy="80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Assistant ExtraLight"/>
                <a:ea typeface="Assistant ExtraLight"/>
                <a:cs typeface="Assistant ExtraLight"/>
                <a:sym typeface="Assistant ExtraLight"/>
              </a:rPr>
              <a:t>These </a:t>
            </a:r>
            <a:r>
              <a:rPr lang="en" i="1">
                <a:solidFill>
                  <a:srgbClr val="000000"/>
                </a:solidFill>
                <a:latin typeface="Assistant ExtraLight"/>
                <a:ea typeface="Assistant ExtraLight"/>
                <a:cs typeface="Assistant ExtraLight"/>
                <a:sym typeface="Assistant ExtraLight"/>
              </a:rPr>
              <a:t>three</a:t>
            </a:r>
            <a:r>
              <a:rPr lang="en">
                <a:solidFill>
                  <a:srgbClr val="000000"/>
                </a:solidFill>
                <a:latin typeface="Assistant ExtraLight"/>
                <a:ea typeface="Assistant ExtraLight"/>
                <a:cs typeface="Assistant ExtraLight"/>
                <a:sym typeface="Assistant ExtraLight"/>
              </a:rPr>
              <a:t> subproblems give us everything we need to compute our desired quantities:</a:t>
            </a:r>
            <a:endParaRPr>
              <a:solidFill>
                <a:srgbClr val="000000"/>
              </a:solidFill>
              <a:latin typeface="Assistant ExtraLight"/>
              <a:ea typeface="Assistant ExtraLight"/>
              <a:cs typeface="Assistant ExtraLight"/>
              <a:sym typeface="Assistant ExtraLight"/>
            </a:endParaRPr>
          </a:p>
        </p:txBody>
      </p:sp>
      <p:sp>
        <p:nvSpPr>
          <p:cNvPr id="1480" name="Google Shape;1480;p109"/>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49</a:t>
            </a:fld>
            <a:endParaRPr/>
          </a:p>
        </p:txBody>
      </p:sp>
      <p:sp>
        <p:nvSpPr>
          <p:cNvPr id="1469" name="Google Shape;1469;p109"/>
          <p:cNvSpPr txBox="1">
            <a:spLocks noGrp="1"/>
          </p:cNvSpPr>
          <p:nvPr>
            <p:ph type="body" idx="4294967295"/>
          </p:nvPr>
        </p:nvSpPr>
        <p:spPr>
          <a:xfrm>
            <a:off x="0" y="3919538"/>
            <a:ext cx="1717675" cy="53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000000"/>
                </a:solidFill>
                <a:latin typeface="Inconsolata"/>
                <a:ea typeface="Inconsolata"/>
                <a:cs typeface="Inconsolata"/>
                <a:sym typeface="Inconsolata"/>
              </a:rPr>
              <a:t>- </a:t>
            </a:r>
            <a:r>
              <a:rPr lang="en" sz="2000" b="1" baseline="-25000">
                <a:solidFill>
                  <a:srgbClr val="000000"/>
                </a:solidFill>
                <a:latin typeface="Inconsolata"/>
                <a:ea typeface="Inconsolata"/>
                <a:cs typeface="Inconsolata"/>
                <a:sym typeface="Inconsolata"/>
              </a:rPr>
              <a:t> </a:t>
            </a:r>
            <a:r>
              <a:rPr lang="en" sz="2000" b="1">
                <a:solidFill>
                  <a:srgbClr val="000000"/>
                </a:solidFill>
                <a:latin typeface="Inconsolata"/>
                <a:ea typeface="Inconsolata"/>
                <a:cs typeface="Inconsolata"/>
                <a:sym typeface="Inconsolata"/>
              </a:rPr>
              <a:t>  -</a:t>
            </a:r>
            <a:endParaRPr sz="2000" b="1">
              <a:solidFill>
                <a:srgbClr val="000000"/>
              </a:solidFill>
              <a:latin typeface="Inconsolata"/>
              <a:ea typeface="Inconsolata"/>
              <a:cs typeface="Inconsolata"/>
              <a:sym typeface="Inconsolata"/>
            </a:endParaRPr>
          </a:p>
        </p:txBody>
      </p:sp>
      <p:sp>
        <p:nvSpPr>
          <p:cNvPr id="1470" name="Google Shape;1470;p109"/>
          <p:cNvSpPr txBox="1">
            <a:spLocks noGrp="1"/>
          </p:cNvSpPr>
          <p:nvPr>
            <p:ph type="body" idx="4294967295"/>
          </p:nvPr>
        </p:nvSpPr>
        <p:spPr>
          <a:xfrm>
            <a:off x="0" y="3429000"/>
            <a:ext cx="7918450" cy="4905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Assistant ExtraLight"/>
                <a:ea typeface="Assistant ExtraLight"/>
                <a:cs typeface="Assistant ExtraLight"/>
                <a:sym typeface="Assistant ExtraLight"/>
              </a:rPr>
              <a:t>Assemble our overall product by combining these three subproblems:</a:t>
            </a:r>
            <a:endParaRPr>
              <a:solidFill>
                <a:srgbClr val="000000"/>
              </a:solidFill>
              <a:latin typeface="Assistant ExtraLight"/>
              <a:ea typeface="Assistant ExtraLight"/>
              <a:cs typeface="Assistant ExtraLight"/>
              <a:sym typeface="Assistant ExtraLight"/>
            </a:endParaRPr>
          </a:p>
        </p:txBody>
      </p:sp>
      <p:sp>
        <p:nvSpPr>
          <p:cNvPr id="1462" name="Google Shape;1462;p109"/>
          <p:cNvSpPr txBox="1"/>
          <p:nvPr/>
        </p:nvSpPr>
        <p:spPr>
          <a:xfrm>
            <a:off x="3302894" y="1576467"/>
            <a:ext cx="2527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latin typeface="Inconsolata"/>
                <a:ea typeface="Inconsolata"/>
                <a:cs typeface="Inconsolata"/>
                <a:sym typeface="Inconsolata"/>
              </a:rPr>
              <a:t>ac</a:t>
            </a:r>
            <a:endParaRPr sz="2200"/>
          </a:p>
        </p:txBody>
      </p:sp>
      <p:sp>
        <p:nvSpPr>
          <p:cNvPr id="1463" name="Google Shape;1463;p109"/>
          <p:cNvSpPr txBox="1"/>
          <p:nvPr/>
        </p:nvSpPr>
        <p:spPr>
          <a:xfrm>
            <a:off x="3302894" y="2186067"/>
            <a:ext cx="2527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latin typeface="Inconsolata"/>
                <a:ea typeface="Inconsolata"/>
                <a:cs typeface="Inconsolata"/>
                <a:sym typeface="Inconsolata"/>
              </a:rPr>
              <a:t>bd</a:t>
            </a:r>
            <a:endParaRPr sz="2200"/>
          </a:p>
        </p:txBody>
      </p:sp>
      <p:sp>
        <p:nvSpPr>
          <p:cNvPr id="1464" name="Google Shape;1464;p109"/>
          <p:cNvSpPr txBox="1"/>
          <p:nvPr/>
        </p:nvSpPr>
        <p:spPr>
          <a:xfrm>
            <a:off x="3302894" y="2795667"/>
            <a:ext cx="2527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2700" b="1">
                <a:latin typeface="Inconsolata"/>
                <a:ea typeface="Inconsolata"/>
                <a:cs typeface="Inconsolata"/>
                <a:sym typeface="Inconsolata"/>
              </a:rPr>
              <a:t>(a+b)(c+d)</a:t>
            </a:r>
            <a:endParaRPr sz="2700" b="1">
              <a:latin typeface="Inconsolata"/>
              <a:ea typeface="Inconsolata"/>
              <a:cs typeface="Inconsolata"/>
              <a:sym typeface="Inconsolata"/>
            </a:endParaRPr>
          </a:p>
        </p:txBody>
      </p:sp>
      <p:sp>
        <p:nvSpPr>
          <p:cNvPr id="1466" name="Google Shape;1466;p109"/>
          <p:cNvSpPr/>
          <p:nvPr/>
        </p:nvSpPr>
        <p:spPr>
          <a:xfrm>
            <a:off x="2794675" y="1622667"/>
            <a:ext cx="439800" cy="439800"/>
          </a:xfrm>
          <a:prstGeom prst="ellipse">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latin typeface="Assistant"/>
                <a:ea typeface="Assistant"/>
                <a:cs typeface="Assistant"/>
                <a:sym typeface="Assistant"/>
              </a:rPr>
              <a:t>1</a:t>
            </a:r>
            <a:endParaRPr sz="2300" b="1">
              <a:latin typeface="Assistant"/>
              <a:ea typeface="Assistant"/>
              <a:cs typeface="Assistant"/>
              <a:sym typeface="Assistant"/>
            </a:endParaRPr>
          </a:p>
        </p:txBody>
      </p:sp>
      <p:sp>
        <p:nvSpPr>
          <p:cNvPr id="1467" name="Google Shape;1467;p109"/>
          <p:cNvSpPr/>
          <p:nvPr/>
        </p:nvSpPr>
        <p:spPr>
          <a:xfrm>
            <a:off x="2794675" y="2237849"/>
            <a:ext cx="439800" cy="439800"/>
          </a:xfrm>
          <a:prstGeom prst="ellipse">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latin typeface="Assistant"/>
                <a:ea typeface="Assistant"/>
                <a:cs typeface="Assistant"/>
                <a:sym typeface="Assistant"/>
              </a:rPr>
              <a:t>2</a:t>
            </a:r>
            <a:endParaRPr sz="2300" b="1">
              <a:latin typeface="Assistant"/>
              <a:ea typeface="Assistant"/>
              <a:cs typeface="Assistant"/>
              <a:sym typeface="Assistant"/>
            </a:endParaRPr>
          </a:p>
        </p:txBody>
      </p:sp>
      <p:sp>
        <p:nvSpPr>
          <p:cNvPr id="1468" name="Google Shape;1468;p109"/>
          <p:cNvSpPr/>
          <p:nvPr/>
        </p:nvSpPr>
        <p:spPr>
          <a:xfrm>
            <a:off x="2794675" y="2851618"/>
            <a:ext cx="439800" cy="439800"/>
          </a:xfrm>
          <a:prstGeom prst="ellipse">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latin typeface="Assistant"/>
                <a:ea typeface="Assistant"/>
                <a:cs typeface="Assistant"/>
                <a:sym typeface="Assistant"/>
              </a:rPr>
              <a:t>3</a:t>
            </a:r>
            <a:endParaRPr sz="2300" b="1">
              <a:latin typeface="Assistant"/>
              <a:ea typeface="Assistant"/>
              <a:cs typeface="Assistant"/>
              <a:sym typeface="Assistant"/>
            </a:endParaRPr>
          </a:p>
        </p:txBody>
      </p:sp>
      <p:sp>
        <p:nvSpPr>
          <p:cNvPr id="1471" name="Google Shape;1471;p109"/>
          <p:cNvSpPr txBox="1"/>
          <p:nvPr/>
        </p:nvSpPr>
        <p:spPr>
          <a:xfrm>
            <a:off x="1010900" y="4283525"/>
            <a:ext cx="7111200" cy="574500"/>
          </a:xfrm>
          <a:prstGeom prst="rect">
            <a:avLst/>
          </a:prstGeom>
          <a:noFill/>
          <a:ln>
            <a:noFill/>
          </a:ln>
        </p:spPr>
        <p:txBody>
          <a:bodyPr spcFirstLastPara="1" wrap="square" lIns="91425" tIns="91425" rIns="91425" bIns="91425" anchor="ctr" anchorCtr="0">
            <a:noAutofit/>
          </a:bodyPr>
          <a:lstStyle/>
          <a:p>
            <a:pPr marL="0" marR="163550" lvl="0" indent="0" algn="ctr" rtl="0">
              <a:spcBef>
                <a:spcPts val="0"/>
              </a:spcBef>
              <a:spcAft>
                <a:spcPts val="0"/>
              </a:spcAft>
              <a:buNone/>
            </a:pPr>
            <a:r>
              <a:rPr lang="en" sz="2800">
                <a:solidFill>
                  <a:srgbClr val="999999"/>
                </a:solidFill>
                <a:latin typeface="Inconsolata"/>
                <a:ea typeface="Inconsolata"/>
                <a:cs typeface="Inconsolata"/>
                <a:sym typeface="Inconsolata"/>
              </a:rPr>
              <a:t> ( </a:t>
            </a:r>
            <a:r>
              <a:rPr lang="en" sz="2800" b="1">
                <a:solidFill>
                  <a:srgbClr val="CC0000"/>
                </a:solidFill>
                <a:latin typeface="Inconsolata"/>
                <a:ea typeface="Inconsolata"/>
                <a:cs typeface="Inconsolata"/>
                <a:sym typeface="Inconsolata"/>
              </a:rPr>
              <a:t>a</a:t>
            </a:r>
            <a:r>
              <a:rPr lang="en" sz="2800" b="1">
                <a:solidFill>
                  <a:srgbClr val="6AA84F"/>
                </a:solidFill>
                <a:latin typeface="Inconsolata"/>
                <a:ea typeface="Inconsolata"/>
                <a:cs typeface="Inconsolata"/>
                <a:sym typeface="Inconsolata"/>
              </a:rPr>
              <a:t>c </a:t>
            </a:r>
            <a:r>
              <a:rPr lang="en" sz="2800">
                <a:solidFill>
                  <a:srgbClr val="999999"/>
                </a:solidFill>
                <a:latin typeface="Inconsolata"/>
                <a:ea typeface="Inconsolata"/>
                <a:cs typeface="Inconsolata"/>
                <a:sym typeface="Inconsolata"/>
              </a:rPr>
              <a:t>)10</a:t>
            </a:r>
            <a:r>
              <a:rPr lang="en" sz="2800" baseline="30000">
                <a:solidFill>
                  <a:srgbClr val="999999"/>
                </a:solidFill>
                <a:latin typeface="Inconsolata"/>
                <a:ea typeface="Inconsolata"/>
                <a:cs typeface="Inconsolata"/>
                <a:sym typeface="Inconsolata"/>
              </a:rPr>
              <a:t>n</a:t>
            </a:r>
            <a:r>
              <a:rPr lang="en" sz="2800">
                <a:solidFill>
                  <a:srgbClr val="999999"/>
                </a:solidFill>
                <a:latin typeface="Inconsolata"/>
                <a:ea typeface="Inconsolata"/>
                <a:cs typeface="Inconsolata"/>
                <a:sym typeface="Inconsolata"/>
              </a:rPr>
              <a:t> + ( </a:t>
            </a:r>
            <a:r>
              <a:rPr lang="en" sz="2800" b="1">
                <a:solidFill>
                  <a:srgbClr val="CC0000"/>
                </a:solidFill>
                <a:latin typeface="Inconsolata"/>
                <a:ea typeface="Inconsolata"/>
                <a:cs typeface="Inconsolata"/>
                <a:sym typeface="Inconsolata"/>
              </a:rPr>
              <a:t>a</a:t>
            </a:r>
            <a:r>
              <a:rPr lang="en" sz="2800" b="1">
                <a:solidFill>
                  <a:srgbClr val="3D85C6"/>
                </a:solidFill>
                <a:latin typeface="Inconsolata"/>
                <a:ea typeface="Inconsolata"/>
                <a:cs typeface="Inconsolata"/>
                <a:sym typeface="Inconsolata"/>
              </a:rPr>
              <a:t>d </a:t>
            </a:r>
            <a:r>
              <a:rPr lang="en" sz="2800">
                <a:solidFill>
                  <a:srgbClr val="999999"/>
                </a:solidFill>
                <a:latin typeface="Inconsolata"/>
                <a:ea typeface="Inconsolata"/>
                <a:cs typeface="Inconsolata"/>
                <a:sym typeface="Inconsolata"/>
              </a:rPr>
              <a:t>+ </a:t>
            </a:r>
            <a:r>
              <a:rPr lang="en" sz="2800" b="1">
                <a:solidFill>
                  <a:srgbClr val="F1C232"/>
                </a:solidFill>
                <a:latin typeface="Inconsolata"/>
                <a:ea typeface="Inconsolata"/>
                <a:cs typeface="Inconsolata"/>
                <a:sym typeface="Inconsolata"/>
              </a:rPr>
              <a:t>b</a:t>
            </a:r>
            <a:r>
              <a:rPr lang="en" sz="2800" b="1">
                <a:solidFill>
                  <a:srgbClr val="6AA84F"/>
                </a:solidFill>
                <a:latin typeface="Inconsolata"/>
                <a:ea typeface="Inconsolata"/>
                <a:cs typeface="Inconsolata"/>
                <a:sym typeface="Inconsolata"/>
              </a:rPr>
              <a:t>c</a:t>
            </a:r>
            <a:r>
              <a:rPr lang="en" sz="2800" b="1">
                <a:solidFill>
                  <a:srgbClr val="3D85C6"/>
                </a:solidFill>
                <a:latin typeface="Inconsolata"/>
                <a:ea typeface="Inconsolata"/>
                <a:cs typeface="Inconsolata"/>
                <a:sym typeface="Inconsolata"/>
              </a:rPr>
              <a:t> </a:t>
            </a:r>
            <a:r>
              <a:rPr lang="en" sz="2800">
                <a:solidFill>
                  <a:srgbClr val="999999"/>
                </a:solidFill>
                <a:latin typeface="Inconsolata"/>
                <a:ea typeface="Inconsolata"/>
                <a:cs typeface="Inconsolata"/>
                <a:sym typeface="Inconsolata"/>
              </a:rPr>
              <a:t>)10</a:t>
            </a:r>
            <a:r>
              <a:rPr lang="en" sz="2800" baseline="30000">
                <a:solidFill>
                  <a:srgbClr val="999999"/>
                </a:solidFill>
                <a:latin typeface="Inconsolata"/>
                <a:ea typeface="Inconsolata"/>
                <a:cs typeface="Inconsolata"/>
                <a:sym typeface="Inconsolata"/>
              </a:rPr>
              <a:t>n/2</a:t>
            </a:r>
            <a:r>
              <a:rPr lang="en" sz="2800">
                <a:solidFill>
                  <a:srgbClr val="999999"/>
                </a:solidFill>
                <a:latin typeface="Inconsolata"/>
                <a:ea typeface="Inconsolata"/>
                <a:cs typeface="Inconsolata"/>
                <a:sym typeface="Inconsolata"/>
              </a:rPr>
              <a:t> + ( </a:t>
            </a:r>
            <a:r>
              <a:rPr lang="en" sz="2800" b="1">
                <a:solidFill>
                  <a:srgbClr val="F1C232"/>
                </a:solidFill>
                <a:latin typeface="Inconsolata"/>
                <a:ea typeface="Inconsolata"/>
                <a:cs typeface="Inconsolata"/>
                <a:sym typeface="Inconsolata"/>
              </a:rPr>
              <a:t>b</a:t>
            </a:r>
            <a:r>
              <a:rPr lang="en" sz="2800" b="1">
                <a:solidFill>
                  <a:srgbClr val="3D85C6"/>
                </a:solidFill>
                <a:latin typeface="Inconsolata"/>
                <a:ea typeface="Inconsolata"/>
                <a:cs typeface="Inconsolata"/>
                <a:sym typeface="Inconsolata"/>
              </a:rPr>
              <a:t>d </a:t>
            </a:r>
            <a:r>
              <a:rPr lang="en" sz="2800">
                <a:solidFill>
                  <a:srgbClr val="999999"/>
                </a:solidFill>
                <a:latin typeface="Inconsolata"/>
                <a:ea typeface="Inconsolata"/>
                <a:cs typeface="Inconsolata"/>
                <a:sym typeface="Inconsolata"/>
              </a:rPr>
              <a:t>)</a:t>
            </a:r>
            <a:endParaRPr sz="2800">
              <a:solidFill>
                <a:srgbClr val="999999"/>
              </a:solidFill>
              <a:latin typeface="Inconsolata"/>
              <a:ea typeface="Inconsolata"/>
              <a:cs typeface="Inconsolata"/>
              <a:sym typeface="Inconsolata"/>
            </a:endParaRPr>
          </a:p>
        </p:txBody>
      </p:sp>
      <p:sp>
        <p:nvSpPr>
          <p:cNvPr id="1472" name="Google Shape;1472;p109"/>
          <p:cNvSpPr/>
          <p:nvPr/>
        </p:nvSpPr>
        <p:spPr>
          <a:xfrm>
            <a:off x="4287957" y="4002076"/>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1</a:t>
            </a:r>
            <a:endParaRPr sz="1600" b="1">
              <a:latin typeface="Assistant"/>
              <a:ea typeface="Assistant"/>
              <a:cs typeface="Assistant"/>
              <a:sym typeface="Assistant"/>
            </a:endParaRPr>
          </a:p>
        </p:txBody>
      </p:sp>
      <p:sp>
        <p:nvSpPr>
          <p:cNvPr id="1473" name="Google Shape;1473;p109"/>
          <p:cNvSpPr/>
          <p:nvPr/>
        </p:nvSpPr>
        <p:spPr>
          <a:xfrm>
            <a:off x="7015378" y="4002069"/>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2</a:t>
            </a:r>
            <a:endParaRPr sz="1600" b="1">
              <a:latin typeface="Assistant"/>
              <a:ea typeface="Assistant"/>
              <a:cs typeface="Assistant"/>
              <a:sym typeface="Assistant"/>
            </a:endParaRPr>
          </a:p>
        </p:txBody>
      </p:sp>
      <p:sp>
        <p:nvSpPr>
          <p:cNvPr id="1474" name="Google Shape;1474;p109"/>
          <p:cNvSpPr/>
          <p:nvPr/>
        </p:nvSpPr>
        <p:spPr>
          <a:xfrm>
            <a:off x="1760529" y="4002076"/>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1</a:t>
            </a:r>
            <a:endParaRPr sz="1600" b="1">
              <a:latin typeface="Assistant"/>
              <a:ea typeface="Assistant"/>
              <a:cs typeface="Assistant"/>
              <a:sym typeface="Assistant"/>
            </a:endParaRPr>
          </a:p>
        </p:txBody>
      </p:sp>
      <p:sp>
        <p:nvSpPr>
          <p:cNvPr id="1475" name="Google Shape;1475;p109"/>
          <p:cNvSpPr/>
          <p:nvPr/>
        </p:nvSpPr>
        <p:spPr>
          <a:xfrm>
            <a:off x="4890072" y="4002069"/>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2</a:t>
            </a:r>
            <a:endParaRPr sz="1600" b="1">
              <a:latin typeface="Assistant"/>
              <a:ea typeface="Assistant"/>
              <a:cs typeface="Assistant"/>
              <a:sym typeface="Assistant"/>
            </a:endParaRPr>
          </a:p>
        </p:txBody>
      </p:sp>
      <p:sp>
        <p:nvSpPr>
          <p:cNvPr id="1476" name="Google Shape;1476;p109"/>
          <p:cNvSpPr/>
          <p:nvPr/>
        </p:nvSpPr>
        <p:spPr>
          <a:xfrm>
            <a:off x="3707828" y="4002086"/>
            <a:ext cx="368100" cy="3681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Assistant"/>
                <a:ea typeface="Assistant"/>
                <a:cs typeface="Assistant"/>
                <a:sym typeface="Assistant"/>
              </a:rPr>
              <a:t>3</a:t>
            </a:r>
            <a:endParaRPr sz="1600" b="1">
              <a:latin typeface="Assistant"/>
              <a:ea typeface="Assistant"/>
              <a:cs typeface="Assistant"/>
              <a:sym typeface="Assistant"/>
            </a:endParaRPr>
          </a:p>
        </p:txBody>
      </p:sp>
      <p:sp>
        <p:nvSpPr>
          <p:cNvPr id="1477" name="Google Shape;1477;p109"/>
          <p:cNvSpPr txBox="1"/>
          <p:nvPr/>
        </p:nvSpPr>
        <p:spPr>
          <a:xfrm>
            <a:off x="6703550" y="1604604"/>
            <a:ext cx="1779900" cy="89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CC0000"/>
                </a:solidFill>
                <a:latin typeface="Assistant ExtraLight"/>
                <a:ea typeface="Assistant ExtraLight"/>
                <a:cs typeface="Assistant ExtraLight"/>
                <a:sym typeface="Assistant ExtraLight"/>
              </a:rPr>
              <a:t>(a+b) and (c+d) are both going to be n/2-digit numbers!</a:t>
            </a:r>
            <a:endParaRPr sz="1300">
              <a:solidFill>
                <a:srgbClr val="CC0000"/>
              </a:solidFill>
              <a:latin typeface="Assistant ExtraLight"/>
              <a:ea typeface="Assistant ExtraLight"/>
              <a:cs typeface="Assistant ExtraLight"/>
              <a:sym typeface="Assistant ExtraLight"/>
            </a:endParaRPr>
          </a:p>
        </p:txBody>
      </p:sp>
      <p:sp>
        <p:nvSpPr>
          <p:cNvPr id="1478" name="Google Shape;1478;p109"/>
          <p:cNvSpPr txBox="1"/>
          <p:nvPr/>
        </p:nvSpPr>
        <p:spPr>
          <a:xfrm>
            <a:off x="6703550" y="2543754"/>
            <a:ext cx="1779900" cy="89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CC0000"/>
                </a:solidFill>
                <a:latin typeface="Assistant ExtraLight"/>
                <a:ea typeface="Assistant ExtraLight"/>
                <a:cs typeface="Assistant ExtraLight"/>
                <a:sym typeface="Assistant ExtraLight"/>
              </a:rPr>
              <a:t>This means we still have half-sized subproblems!</a:t>
            </a:r>
            <a:endParaRPr sz="1300">
              <a:solidFill>
                <a:srgbClr val="CC0000"/>
              </a:solidFill>
              <a:latin typeface="Assistant ExtraLight"/>
              <a:ea typeface="Assistant ExtraLight"/>
              <a:cs typeface="Assistant ExtraLight"/>
              <a:sym typeface="Assistant ExtraLight"/>
            </a:endParaRPr>
          </a:p>
        </p:txBody>
      </p:sp>
      <p:sp>
        <p:nvSpPr>
          <p:cNvPr id="1479" name="Google Shape;1479;p109"/>
          <p:cNvSpPr/>
          <p:nvPr/>
        </p:nvSpPr>
        <p:spPr>
          <a:xfrm>
            <a:off x="7534700" y="2359521"/>
            <a:ext cx="117600" cy="237300"/>
          </a:xfrm>
          <a:prstGeom prst="downArrow">
            <a:avLst>
              <a:gd name="adj1" fmla="val 50000"/>
              <a:gd name="adj2" fmla="val 50000"/>
            </a:avLst>
          </a:prstGeom>
          <a:no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63"/>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GRADE-SCHOOL MULTIPLICATION</a:t>
            </a:r>
            <a:endParaRPr sz="3600">
              <a:solidFill>
                <a:schemeClr val="accent5"/>
              </a:solidFill>
              <a:latin typeface="Lato Light"/>
              <a:ea typeface="Lato Light"/>
              <a:cs typeface="Lato Light"/>
              <a:sym typeface="Lato Light"/>
            </a:endParaRPr>
          </a:p>
        </p:txBody>
      </p:sp>
      <p:sp>
        <p:nvSpPr>
          <p:cNvPr id="660" name="Google Shape;660;p63"/>
          <p:cNvSpPr txBox="1">
            <a:spLocks noGrp="1"/>
          </p:cNvSpPr>
          <p:nvPr>
            <p:ph type="subTitle" idx="1"/>
          </p:nvPr>
        </p:nvSpPr>
        <p:spPr>
          <a:xfrm>
            <a:off x="159900" y="2013625"/>
            <a:ext cx="6063300" cy="199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rgbClr val="000000"/>
                </a:solidFill>
                <a:latin typeface="Assistant"/>
                <a:ea typeface="Assistant"/>
                <a:cs typeface="Assistant"/>
                <a:sym typeface="Assistant"/>
              </a:rPr>
              <a:t>Algorithm description</a:t>
            </a:r>
            <a:r>
              <a:rPr lang="en" sz="2000" b="1">
                <a:solidFill>
                  <a:schemeClr val="dk1"/>
                </a:solidFill>
                <a:latin typeface="Assistant"/>
                <a:ea typeface="Assistant"/>
                <a:cs typeface="Assistant"/>
                <a:sym typeface="Assistant"/>
              </a:rPr>
              <a:t> (informal*)</a:t>
            </a:r>
            <a:r>
              <a:rPr lang="en" sz="2000" b="1">
                <a:solidFill>
                  <a:srgbClr val="000000"/>
                </a:solidFill>
                <a:latin typeface="Assistant"/>
                <a:ea typeface="Assistant"/>
                <a:cs typeface="Assistant"/>
                <a:sym typeface="Assistant"/>
              </a:rPr>
              <a:t>: </a:t>
            </a:r>
            <a:br>
              <a:rPr lang="en" sz="2000">
                <a:solidFill>
                  <a:srgbClr val="000000"/>
                </a:solidFill>
                <a:latin typeface="Assistant ExtraLight"/>
                <a:ea typeface="Assistant ExtraLight"/>
                <a:cs typeface="Assistant ExtraLight"/>
                <a:sym typeface="Assistant ExtraLight"/>
              </a:rPr>
            </a:br>
            <a:r>
              <a:rPr lang="en" sz="2000">
                <a:solidFill>
                  <a:srgbClr val="000000"/>
                </a:solidFill>
                <a:latin typeface="Assistant ExtraLight"/>
                <a:ea typeface="Assistant ExtraLight"/>
                <a:cs typeface="Assistant ExtraLight"/>
                <a:sym typeface="Assistant ExtraLight"/>
              </a:rPr>
              <a:t>compute partial products (using multiplication </a:t>
            </a:r>
            <a:br>
              <a:rPr lang="en" sz="2000">
                <a:solidFill>
                  <a:srgbClr val="000000"/>
                </a:solidFill>
                <a:latin typeface="Assistant ExtraLight"/>
                <a:ea typeface="Assistant ExtraLight"/>
                <a:cs typeface="Assistant ExtraLight"/>
                <a:sym typeface="Assistant ExtraLight"/>
              </a:rPr>
            </a:br>
            <a:r>
              <a:rPr lang="en" sz="2000">
                <a:solidFill>
                  <a:srgbClr val="000000"/>
                </a:solidFill>
                <a:latin typeface="Assistant ExtraLight"/>
                <a:ea typeface="Assistant ExtraLight"/>
                <a:cs typeface="Assistant ExtraLight"/>
                <a:sym typeface="Assistant ExtraLight"/>
              </a:rPr>
              <a:t>&amp; “carries” for digit overflows), and add all </a:t>
            </a:r>
            <a:br>
              <a:rPr lang="en" sz="2000">
                <a:solidFill>
                  <a:srgbClr val="000000"/>
                </a:solidFill>
                <a:latin typeface="Assistant ExtraLight"/>
                <a:ea typeface="Assistant ExtraLight"/>
                <a:cs typeface="Assistant ExtraLight"/>
                <a:sym typeface="Assistant ExtraLight"/>
              </a:rPr>
            </a:br>
            <a:r>
              <a:rPr lang="en" sz="2000">
                <a:solidFill>
                  <a:srgbClr val="000000"/>
                </a:solidFill>
                <a:latin typeface="Assistant ExtraLight"/>
                <a:ea typeface="Assistant ExtraLight"/>
                <a:cs typeface="Assistant ExtraLight"/>
                <a:sym typeface="Assistant ExtraLight"/>
              </a:rPr>
              <a:t>(properly shifted) partial products together</a:t>
            </a:r>
            <a:endParaRPr sz="1200" i="1">
              <a:solidFill>
                <a:srgbClr val="000000"/>
              </a:solidFill>
              <a:latin typeface="Assistant ExtraLight"/>
              <a:ea typeface="Assistant ExtraLight"/>
              <a:cs typeface="Assistant ExtraLight"/>
              <a:sym typeface="Assistant ExtraLight"/>
            </a:endParaRPr>
          </a:p>
        </p:txBody>
      </p:sp>
      <p:sp>
        <p:nvSpPr>
          <p:cNvPr id="665" name="Google Shape;665;p63"/>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661" name="Google Shape;661;p63"/>
          <p:cNvSpPr txBox="1"/>
          <p:nvPr/>
        </p:nvSpPr>
        <p:spPr>
          <a:xfrm>
            <a:off x="6223153" y="1227200"/>
            <a:ext cx="1674900" cy="3424500"/>
          </a:xfrm>
          <a:prstGeom prst="rect">
            <a:avLst/>
          </a:prstGeom>
          <a:noFill/>
          <a:ln>
            <a:noFill/>
          </a:ln>
        </p:spPr>
        <p:txBody>
          <a:bodyPr spcFirstLastPara="1" wrap="square" lIns="91425" tIns="91425" rIns="91425" bIns="91425" anchor="t" anchorCtr="0">
            <a:noAutofit/>
          </a:bodyPr>
          <a:lstStyle/>
          <a:p>
            <a:pPr marL="0" marR="163550" lvl="0" indent="0" algn="r" rtl="0">
              <a:spcBef>
                <a:spcPts val="0"/>
              </a:spcBef>
              <a:spcAft>
                <a:spcPts val="0"/>
              </a:spcAft>
              <a:buNone/>
            </a:pPr>
            <a:r>
              <a:rPr lang="en" sz="3800">
                <a:solidFill>
                  <a:srgbClr val="CC0000"/>
                </a:solidFill>
                <a:latin typeface="Inconsolata"/>
                <a:ea typeface="Inconsolata"/>
                <a:cs typeface="Inconsolata"/>
                <a:sym typeface="Inconsolata"/>
              </a:rPr>
              <a:t>45</a:t>
            </a:r>
            <a:endParaRPr sz="38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3200">
                <a:solidFill>
                  <a:srgbClr val="CC0000"/>
                </a:solidFill>
                <a:latin typeface="Inconsolata"/>
                <a:ea typeface="Inconsolata"/>
                <a:cs typeface="Inconsolata"/>
                <a:sym typeface="Inconsolata"/>
              </a:rPr>
              <a:t>x</a:t>
            </a:r>
            <a:r>
              <a:rPr lang="en" sz="3800">
                <a:solidFill>
                  <a:srgbClr val="CC0000"/>
                </a:solidFill>
                <a:latin typeface="Inconsolata"/>
                <a:ea typeface="Inconsolata"/>
                <a:cs typeface="Inconsolata"/>
                <a:sym typeface="Inconsolata"/>
              </a:rPr>
              <a:t> 63</a:t>
            </a:r>
            <a:endParaRPr sz="3800">
              <a:solidFill>
                <a:srgbClr val="CC0000"/>
              </a:solidFill>
              <a:latin typeface="Inconsolata"/>
              <a:ea typeface="Inconsolata"/>
              <a:cs typeface="Inconsolata"/>
              <a:sym typeface="Inconsolata"/>
            </a:endParaRPr>
          </a:p>
          <a:p>
            <a:pPr marL="0" marR="163550" lvl="0" indent="0" algn="r" rtl="0">
              <a:spcBef>
                <a:spcPts val="1000"/>
              </a:spcBef>
              <a:spcAft>
                <a:spcPts val="0"/>
              </a:spcAft>
              <a:buNone/>
            </a:pPr>
            <a:r>
              <a:rPr lang="en" sz="3800">
                <a:solidFill>
                  <a:srgbClr val="CC0000"/>
                </a:solidFill>
                <a:latin typeface="Inconsolata"/>
                <a:ea typeface="Inconsolata"/>
                <a:cs typeface="Inconsolata"/>
                <a:sym typeface="Inconsolata"/>
              </a:rPr>
              <a:t>135</a:t>
            </a:r>
            <a:endParaRPr sz="38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3800">
                <a:solidFill>
                  <a:srgbClr val="CC0000"/>
                </a:solidFill>
                <a:latin typeface="Inconsolata"/>
                <a:ea typeface="Inconsolata"/>
                <a:cs typeface="Inconsolata"/>
                <a:sym typeface="Inconsolata"/>
              </a:rPr>
              <a:t>270</a:t>
            </a:r>
            <a:r>
              <a:rPr lang="en" sz="3800">
                <a:solidFill>
                  <a:srgbClr val="CCCCCC"/>
                </a:solidFill>
                <a:latin typeface="Inconsolata"/>
                <a:ea typeface="Inconsolata"/>
                <a:cs typeface="Inconsolata"/>
                <a:sym typeface="Inconsolata"/>
              </a:rPr>
              <a:t>0</a:t>
            </a:r>
            <a:endParaRPr sz="3800">
              <a:solidFill>
                <a:srgbClr val="CCCCCC"/>
              </a:solidFill>
              <a:latin typeface="Inconsolata"/>
              <a:ea typeface="Inconsolata"/>
              <a:cs typeface="Inconsolata"/>
              <a:sym typeface="Inconsolata"/>
            </a:endParaRPr>
          </a:p>
          <a:p>
            <a:pPr marL="0" marR="163550" lvl="0" indent="0" algn="r" rtl="0">
              <a:spcBef>
                <a:spcPts val="1000"/>
              </a:spcBef>
              <a:spcAft>
                <a:spcPts val="0"/>
              </a:spcAft>
              <a:buNone/>
            </a:pPr>
            <a:r>
              <a:rPr lang="en" sz="3800" b="1">
                <a:solidFill>
                  <a:srgbClr val="CC0000"/>
                </a:solidFill>
                <a:latin typeface="Inconsolata"/>
                <a:ea typeface="Inconsolata"/>
                <a:cs typeface="Inconsolata"/>
                <a:sym typeface="Inconsolata"/>
              </a:rPr>
              <a:t>2835</a:t>
            </a:r>
            <a:endParaRPr sz="3800" b="1">
              <a:solidFill>
                <a:srgbClr val="CCCCCC"/>
              </a:solidFill>
              <a:latin typeface="Inconsolata"/>
              <a:ea typeface="Inconsolata"/>
              <a:cs typeface="Inconsolata"/>
              <a:sym typeface="Inconsolata"/>
            </a:endParaRPr>
          </a:p>
        </p:txBody>
      </p:sp>
      <p:cxnSp>
        <p:nvCxnSpPr>
          <p:cNvPr id="662" name="Google Shape;662;p63"/>
          <p:cNvCxnSpPr/>
          <p:nvPr/>
        </p:nvCxnSpPr>
        <p:spPr>
          <a:xfrm>
            <a:off x="6223150" y="2566000"/>
            <a:ext cx="1674900" cy="0"/>
          </a:xfrm>
          <a:prstGeom prst="straightConnector1">
            <a:avLst/>
          </a:prstGeom>
          <a:noFill/>
          <a:ln w="19050" cap="flat" cmpd="sng">
            <a:solidFill>
              <a:srgbClr val="CC0000"/>
            </a:solidFill>
            <a:prstDash val="solid"/>
            <a:round/>
            <a:headEnd type="none" w="med" len="med"/>
            <a:tailEnd type="none" w="med" len="med"/>
          </a:ln>
        </p:spPr>
      </p:cxnSp>
      <p:cxnSp>
        <p:nvCxnSpPr>
          <p:cNvPr id="663" name="Google Shape;663;p63"/>
          <p:cNvCxnSpPr/>
          <p:nvPr/>
        </p:nvCxnSpPr>
        <p:spPr>
          <a:xfrm>
            <a:off x="6223150" y="3845925"/>
            <a:ext cx="1674900" cy="0"/>
          </a:xfrm>
          <a:prstGeom prst="straightConnector1">
            <a:avLst/>
          </a:prstGeom>
          <a:noFill/>
          <a:ln w="19050" cap="flat" cmpd="sng">
            <a:solidFill>
              <a:srgbClr val="CC0000"/>
            </a:solidFill>
            <a:prstDash val="solid"/>
            <a:round/>
            <a:headEnd type="none" w="med" len="med"/>
            <a:tailEnd type="none" w="med" len="med"/>
          </a:ln>
        </p:spPr>
      </p:cxnSp>
      <p:sp>
        <p:nvSpPr>
          <p:cNvPr id="664" name="Google Shape;664;p63"/>
          <p:cNvSpPr txBox="1"/>
          <p:nvPr/>
        </p:nvSpPr>
        <p:spPr>
          <a:xfrm>
            <a:off x="793500" y="4536700"/>
            <a:ext cx="7557000" cy="58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1000"/>
              </a:spcBef>
              <a:spcAft>
                <a:spcPts val="0"/>
              </a:spcAft>
              <a:buNone/>
            </a:pPr>
            <a:r>
              <a:rPr lang="en" sz="1300" i="1">
                <a:solidFill>
                  <a:schemeClr val="dk1"/>
                </a:solidFill>
                <a:latin typeface="Assistant ExtraLight"/>
                <a:ea typeface="Assistant ExtraLight"/>
                <a:cs typeface="Assistant ExtraLight"/>
                <a:sym typeface="Assistant ExtraLight"/>
              </a:rPr>
              <a:t>* This is not a good example of what your algorithm descriptions should look like on HW/quizzes</a:t>
            </a:r>
            <a:endParaRPr sz="1300" i="1">
              <a:solidFill>
                <a:schemeClr val="dk1"/>
              </a:solidFill>
              <a:latin typeface="Assistant ExtraLight"/>
              <a:ea typeface="Assistant ExtraLight"/>
              <a:cs typeface="Assistant ExtraLight"/>
              <a:sym typeface="Assistant ExtraLight"/>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484"/>
        <p:cNvGrpSpPr/>
        <p:nvPr/>
      </p:nvGrpSpPr>
      <p:grpSpPr>
        <a:xfrm>
          <a:off x="0" y="0"/>
          <a:ext cx="0" cy="0"/>
          <a:chOff x="0" y="0"/>
          <a:chExt cx="0" cy="0"/>
        </a:xfrm>
      </p:grpSpPr>
      <p:sp>
        <p:nvSpPr>
          <p:cNvPr id="1485" name="Google Shape;1485;p110"/>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WHAT’S THE RUNTIME?</a:t>
            </a:r>
            <a:endParaRPr sz="3600">
              <a:solidFill>
                <a:schemeClr val="accent5"/>
              </a:solidFill>
              <a:latin typeface="Lato Light"/>
              <a:ea typeface="Lato Light"/>
              <a:cs typeface="Lato Light"/>
              <a:sym typeface="Lato Light"/>
            </a:endParaRPr>
          </a:p>
        </p:txBody>
      </p:sp>
      <p:sp>
        <p:nvSpPr>
          <p:cNvPr id="1526" name="Google Shape;1526;p110"/>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50</a:t>
            </a:fld>
            <a:endParaRPr/>
          </a:p>
        </p:txBody>
      </p:sp>
      <p:sp>
        <p:nvSpPr>
          <p:cNvPr id="1486" name="Google Shape;1486;p110"/>
          <p:cNvSpPr/>
          <p:nvPr/>
        </p:nvSpPr>
        <p:spPr>
          <a:xfrm>
            <a:off x="1763750" y="1774397"/>
            <a:ext cx="963900" cy="3198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5"/>
                </a:solidFill>
                <a:latin typeface="Assistant"/>
                <a:ea typeface="Assistant"/>
                <a:cs typeface="Assistant"/>
                <a:sym typeface="Assistant"/>
              </a:rPr>
              <a:t>n</a:t>
            </a:r>
            <a:endParaRPr b="1">
              <a:solidFill>
                <a:schemeClr val="accent5"/>
              </a:solidFill>
              <a:latin typeface="Assistant"/>
              <a:ea typeface="Assistant"/>
              <a:cs typeface="Assistant"/>
              <a:sym typeface="Assistant"/>
            </a:endParaRPr>
          </a:p>
        </p:txBody>
      </p:sp>
      <p:sp>
        <p:nvSpPr>
          <p:cNvPr id="1487" name="Google Shape;1487;p110"/>
          <p:cNvSpPr/>
          <p:nvPr/>
        </p:nvSpPr>
        <p:spPr>
          <a:xfrm>
            <a:off x="910425" y="23057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488" name="Google Shape;1488;p110"/>
          <p:cNvCxnSpPr>
            <a:stCxn id="1486" idx="2"/>
            <a:endCxn id="1487" idx="0"/>
          </p:cNvCxnSpPr>
          <p:nvPr/>
        </p:nvCxnSpPr>
        <p:spPr>
          <a:xfrm flipH="1">
            <a:off x="1178000" y="2094197"/>
            <a:ext cx="1067700" cy="211500"/>
          </a:xfrm>
          <a:prstGeom prst="straightConnector1">
            <a:avLst/>
          </a:prstGeom>
          <a:noFill/>
          <a:ln w="9525" cap="flat" cmpd="sng">
            <a:solidFill>
              <a:srgbClr val="595959"/>
            </a:solidFill>
            <a:prstDash val="dot"/>
            <a:round/>
            <a:headEnd type="none" w="med" len="med"/>
            <a:tailEnd type="none" w="med" len="med"/>
          </a:ln>
        </p:spPr>
      </p:cxnSp>
      <p:cxnSp>
        <p:nvCxnSpPr>
          <p:cNvPr id="1489" name="Google Shape;1489;p110"/>
          <p:cNvCxnSpPr>
            <a:stCxn id="1486" idx="2"/>
            <a:endCxn id="1490" idx="0"/>
          </p:cNvCxnSpPr>
          <p:nvPr/>
        </p:nvCxnSpPr>
        <p:spPr>
          <a:xfrm flipH="1">
            <a:off x="1889900" y="2094197"/>
            <a:ext cx="355800" cy="211500"/>
          </a:xfrm>
          <a:prstGeom prst="straightConnector1">
            <a:avLst/>
          </a:prstGeom>
          <a:noFill/>
          <a:ln w="9525" cap="flat" cmpd="sng">
            <a:solidFill>
              <a:srgbClr val="595959"/>
            </a:solidFill>
            <a:prstDash val="dot"/>
            <a:round/>
            <a:headEnd type="none" w="med" len="med"/>
            <a:tailEnd type="none" w="med" len="med"/>
          </a:ln>
        </p:spPr>
      </p:cxnSp>
      <p:sp>
        <p:nvSpPr>
          <p:cNvPr id="1491" name="Google Shape;1491;p110"/>
          <p:cNvSpPr/>
          <p:nvPr/>
        </p:nvSpPr>
        <p:spPr>
          <a:xfrm>
            <a:off x="2334190" y="23057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492" name="Google Shape;1492;p110"/>
          <p:cNvSpPr/>
          <p:nvPr/>
        </p:nvSpPr>
        <p:spPr>
          <a:xfrm>
            <a:off x="3046067" y="23057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493" name="Google Shape;1493;p110"/>
          <p:cNvCxnSpPr>
            <a:stCxn id="1486" idx="2"/>
            <a:endCxn id="1491" idx="0"/>
          </p:cNvCxnSpPr>
          <p:nvPr/>
        </p:nvCxnSpPr>
        <p:spPr>
          <a:xfrm>
            <a:off x="2245700" y="2094197"/>
            <a:ext cx="355800" cy="211500"/>
          </a:xfrm>
          <a:prstGeom prst="straightConnector1">
            <a:avLst/>
          </a:prstGeom>
          <a:noFill/>
          <a:ln w="9525" cap="flat" cmpd="sng">
            <a:solidFill>
              <a:schemeClr val="dk2"/>
            </a:solidFill>
            <a:prstDash val="dot"/>
            <a:round/>
            <a:headEnd type="none" w="med" len="med"/>
            <a:tailEnd type="none" w="med" len="med"/>
          </a:ln>
        </p:spPr>
      </p:cxnSp>
      <p:cxnSp>
        <p:nvCxnSpPr>
          <p:cNvPr id="1494" name="Google Shape;1494;p110"/>
          <p:cNvCxnSpPr>
            <a:stCxn id="1486" idx="2"/>
            <a:endCxn id="1492" idx="0"/>
          </p:cNvCxnSpPr>
          <p:nvPr/>
        </p:nvCxnSpPr>
        <p:spPr>
          <a:xfrm>
            <a:off x="2245700" y="2094197"/>
            <a:ext cx="1067700" cy="211500"/>
          </a:xfrm>
          <a:prstGeom prst="straightConnector1">
            <a:avLst/>
          </a:prstGeom>
          <a:noFill/>
          <a:ln w="9525" cap="flat" cmpd="sng">
            <a:solidFill>
              <a:schemeClr val="dk2"/>
            </a:solidFill>
            <a:prstDash val="dot"/>
            <a:round/>
            <a:headEnd type="none" w="med" len="med"/>
            <a:tailEnd type="none" w="med" len="med"/>
          </a:ln>
        </p:spPr>
      </p:cxnSp>
      <p:sp>
        <p:nvSpPr>
          <p:cNvPr id="1490" name="Google Shape;1490;p110"/>
          <p:cNvSpPr/>
          <p:nvPr/>
        </p:nvSpPr>
        <p:spPr>
          <a:xfrm>
            <a:off x="1622318" y="2305691"/>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495" name="Google Shape;1495;p110"/>
          <p:cNvSpPr/>
          <p:nvPr/>
        </p:nvSpPr>
        <p:spPr>
          <a:xfrm>
            <a:off x="506473"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496" name="Google Shape;1496;p110"/>
          <p:cNvSpPr/>
          <p:nvPr/>
        </p:nvSpPr>
        <p:spPr>
          <a:xfrm>
            <a:off x="887874" y="3131746"/>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497" name="Google Shape;1497;p110"/>
          <p:cNvSpPr/>
          <p:nvPr/>
        </p:nvSpPr>
        <p:spPr>
          <a:xfrm>
            <a:off x="1269292"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498" name="Google Shape;1498;p110"/>
          <p:cNvSpPr/>
          <p:nvPr/>
        </p:nvSpPr>
        <p:spPr>
          <a:xfrm>
            <a:off x="1650693"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499" name="Google Shape;1499;p110"/>
          <p:cNvSpPr/>
          <p:nvPr/>
        </p:nvSpPr>
        <p:spPr>
          <a:xfrm>
            <a:off x="2497194"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00" name="Google Shape;1500;p110"/>
          <p:cNvSpPr/>
          <p:nvPr/>
        </p:nvSpPr>
        <p:spPr>
          <a:xfrm>
            <a:off x="2878596"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01" name="Google Shape;1501;p110"/>
          <p:cNvSpPr/>
          <p:nvPr/>
        </p:nvSpPr>
        <p:spPr>
          <a:xfrm>
            <a:off x="3260013" y="3131783"/>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02" name="Google Shape;1502;p110"/>
          <p:cNvSpPr/>
          <p:nvPr/>
        </p:nvSpPr>
        <p:spPr>
          <a:xfrm>
            <a:off x="3641415"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03" name="Google Shape;1503;p110"/>
          <p:cNvSpPr/>
          <p:nvPr/>
        </p:nvSpPr>
        <p:spPr>
          <a:xfrm>
            <a:off x="2073946" y="3131733"/>
            <a:ext cx="3435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04" name="Google Shape;1504;p110"/>
          <p:cNvSpPr/>
          <p:nvPr/>
        </p:nvSpPr>
        <p:spPr>
          <a:xfrm>
            <a:off x="87782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05" name="Google Shape;1505;p110"/>
          <p:cNvSpPr/>
          <p:nvPr/>
        </p:nvSpPr>
        <p:spPr>
          <a:xfrm>
            <a:off x="117648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06" name="Google Shape;1506;p110"/>
          <p:cNvSpPr/>
          <p:nvPr/>
        </p:nvSpPr>
        <p:spPr>
          <a:xfrm>
            <a:off x="1475158"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07" name="Google Shape;1507;p110"/>
          <p:cNvSpPr/>
          <p:nvPr/>
        </p:nvSpPr>
        <p:spPr>
          <a:xfrm>
            <a:off x="1773818"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08" name="Google Shape;1508;p110"/>
          <p:cNvSpPr/>
          <p:nvPr/>
        </p:nvSpPr>
        <p:spPr>
          <a:xfrm>
            <a:off x="2106409" y="3962062"/>
            <a:ext cx="2787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09" name="Google Shape;1509;p110"/>
          <p:cNvSpPr/>
          <p:nvPr/>
        </p:nvSpPr>
        <p:spPr>
          <a:xfrm>
            <a:off x="275984" y="39620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10" name="Google Shape;1510;p110"/>
          <p:cNvSpPr/>
          <p:nvPr/>
        </p:nvSpPr>
        <p:spPr>
          <a:xfrm>
            <a:off x="574657"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11" name="Google Shape;1511;p110"/>
          <p:cNvSpPr/>
          <p:nvPr/>
        </p:nvSpPr>
        <p:spPr>
          <a:xfrm>
            <a:off x="363581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12" name="Google Shape;1512;p110"/>
          <p:cNvSpPr/>
          <p:nvPr/>
        </p:nvSpPr>
        <p:spPr>
          <a:xfrm>
            <a:off x="393447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13" name="Google Shape;1513;p110"/>
          <p:cNvSpPr/>
          <p:nvPr/>
        </p:nvSpPr>
        <p:spPr>
          <a:xfrm>
            <a:off x="2735315" y="3962062"/>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14" name="Google Shape;1514;p110"/>
          <p:cNvSpPr/>
          <p:nvPr/>
        </p:nvSpPr>
        <p:spPr>
          <a:xfrm>
            <a:off x="3033974" y="39620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15" name="Google Shape;1515;p110"/>
          <p:cNvSpPr/>
          <p:nvPr/>
        </p:nvSpPr>
        <p:spPr>
          <a:xfrm>
            <a:off x="333264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16" name="Google Shape;1516;p110"/>
          <p:cNvSpPr/>
          <p:nvPr/>
        </p:nvSpPr>
        <p:spPr>
          <a:xfrm>
            <a:off x="2432123"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17" name="Google Shape;1517;p110"/>
          <p:cNvSpPr/>
          <p:nvPr/>
        </p:nvSpPr>
        <p:spPr>
          <a:xfrm>
            <a:off x="2073946" y="3537565"/>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18" name="Google Shape;1518;p110"/>
          <p:cNvSpPr/>
          <p:nvPr/>
        </p:nvSpPr>
        <p:spPr>
          <a:xfrm>
            <a:off x="2073946" y="2713798"/>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19" name="Google Shape;1519;p110"/>
          <p:cNvSpPr txBox="1"/>
          <p:nvPr/>
        </p:nvSpPr>
        <p:spPr>
          <a:xfrm>
            <a:off x="275975" y="1172700"/>
            <a:ext cx="8556300" cy="42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i="1">
                <a:solidFill>
                  <a:srgbClr val="CC0000"/>
                </a:solidFill>
                <a:latin typeface="Assistant"/>
                <a:ea typeface="Assistant"/>
                <a:cs typeface="Assistant"/>
                <a:sym typeface="Assistant"/>
              </a:rPr>
              <a:t>This was the Recursion Tree + Analysis from Divide-and-Conquer Attempt 1:</a:t>
            </a:r>
            <a:endParaRPr sz="2000" b="1" i="1">
              <a:solidFill>
                <a:srgbClr val="CC0000"/>
              </a:solidFill>
              <a:latin typeface="Assistant"/>
              <a:ea typeface="Assistant"/>
              <a:cs typeface="Assistant"/>
              <a:sym typeface="Assistant"/>
            </a:endParaRPr>
          </a:p>
        </p:txBody>
      </p:sp>
      <p:sp>
        <p:nvSpPr>
          <p:cNvPr id="1520" name="Google Shape;1520;p110"/>
          <p:cNvSpPr txBox="1"/>
          <p:nvPr/>
        </p:nvSpPr>
        <p:spPr>
          <a:xfrm>
            <a:off x="4375575" y="169480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0</a:t>
            </a:r>
            <a:r>
              <a:rPr lang="en" sz="1800">
                <a:latin typeface="Assistant ExtraLight"/>
                <a:ea typeface="Assistant ExtraLight"/>
                <a:cs typeface="Assistant ExtraLight"/>
                <a:sym typeface="Assistant ExtraLight"/>
              </a:rPr>
              <a:t>: 1 problem of size n</a:t>
            </a:r>
            <a:endParaRPr sz="1800">
              <a:latin typeface="Assistant ExtraLight"/>
              <a:ea typeface="Assistant ExtraLight"/>
              <a:cs typeface="Assistant ExtraLight"/>
              <a:sym typeface="Assistant ExtraLight"/>
            </a:endParaRPr>
          </a:p>
        </p:txBody>
      </p:sp>
      <p:sp>
        <p:nvSpPr>
          <p:cNvPr id="1521" name="Google Shape;1521;p110"/>
          <p:cNvSpPr txBox="1"/>
          <p:nvPr/>
        </p:nvSpPr>
        <p:spPr>
          <a:xfrm>
            <a:off x="4375575" y="222655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1</a:t>
            </a:r>
            <a:r>
              <a:rPr lang="en" sz="1800">
                <a:latin typeface="Assistant ExtraLight"/>
                <a:ea typeface="Assistant ExtraLight"/>
                <a:cs typeface="Assistant ExtraLight"/>
                <a:sym typeface="Assistant ExtraLight"/>
              </a:rPr>
              <a:t>: 4</a:t>
            </a:r>
            <a:r>
              <a:rPr lang="en" sz="1800" baseline="30000">
                <a:latin typeface="Assistant ExtraLight"/>
                <a:ea typeface="Assistant ExtraLight"/>
                <a:cs typeface="Assistant ExtraLight"/>
                <a:sym typeface="Assistant ExtraLight"/>
              </a:rPr>
              <a:t>1</a:t>
            </a:r>
            <a:r>
              <a:rPr lang="en" sz="1800">
                <a:latin typeface="Assistant ExtraLight"/>
                <a:ea typeface="Assistant ExtraLight"/>
                <a:cs typeface="Assistant ExtraLight"/>
                <a:sym typeface="Assistant ExtraLight"/>
              </a:rPr>
              <a:t> problems of size n/2</a:t>
            </a:r>
            <a:endParaRPr sz="1800">
              <a:latin typeface="Assistant ExtraLight"/>
              <a:ea typeface="Assistant ExtraLight"/>
              <a:cs typeface="Assistant ExtraLight"/>
              <a:sym typeface="Assistant ExtraLight"/>
            </a:endParaRPr>
          </a:p>
        </p:txBody>
      </p:sp>
      <p:sp>
        <p:nvSpPr>
          <p:cNvPr id="1522" name="Google Shape;1522;p110"/>
          <p:cNvSpPr txBox="1"/>
          <p:nvPr/>
        </p:nvSpPr>
        <p:spPr>
          <a:xfrm>
            <a:off x="4375575" y="3062425"/>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t</a:t>
            </a:r>
            <a:r>
              <a:rPr lang="en" sz="1800">
                <a:latin typeface="Assistant ExtraLight"/>
                <a:ea typeface="Assistant ExtraLight"/>
                <a:cs typeface="Assistant ExtraLight"/>
                <a:sym typeface="Assistant ExtraLight"/>
              </a:rPr>
              <a:t>: 4</a:t>
            </a:r>
            <a:r>
              <a:rPr lang="en" sz="1800" baseline="30000">
                <a:latin typeface="Assistant ExtraLight"/>
                <a:ea typeface="Assistant ExtraLight"/>
                <a:cs typeface="Assistant ExtraLight"/>
                <a:sym typeface="Assistant ExtraLight"/>
              </a:rPr>
              <a:t>t</a:t>
            </a:r>
            <a:r>
              <a:rPr lang="en" sz="1800">
                <a:latin typeface="Assistant ExtraLight"/>
                <a:ea typeface="Assistant ExtraLight"/>
                <a:cs typeface="Assistant ExtraLight"/>
                <a:sym typeface="Assistant ExtraLight"/>
              </a:rPr>
              <a:t> problems of size n/2</a:t>
            </a:r>
            <a:r>
              <a:rPr lang="en" sz="1800" baseline="30000">
                <a:latin typeface="Assistant ExtraLight"/>
                <a:ea typeface="Assistant ExtraLight"/>
                <a:cs typeface="Assistant ExtraLight"/>
                <a:sym typeface="Assistant ExtraLight"/>
              </a:rPr>
              <a:t>t</a:t>
            </a:r>
            <a:endParaRPr sz="1800" baseline="30000">
              <a:latin typeface="Assistant ExtraLight"/>
              <a:ea typeface="Assistant ExtraLight"/>
              <a:cs typeface="Assistant ExtraLight"/>
              <a:sym typeface="Assistant ExtraLight"/>
            </a:endParaRPr>
          </a:p>
        </p:txBody>
      </p:sp>
      <p:sp>
        <p:nvSpPr>
          <p:cNvPr id="1523" name="Google Shape;1523;p110"/>
          <p:cNvSpPr txBox="1"/>
          <p:nvPr/>
        </p:nvSpPr>
        <p:spPr>
          <a:xfrm>
            <a:off x="4375575" y="3889988"/>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log</a:t>
            </a:r>
            <a:r>
              <a:rPr lang="en" sz="1800" b="1" baseline="-25000">
                <a:latin typeface="Assistant"/>
                <a:ea typeface="Assistant"/>
                <a:cs typeface="Assistant"/>
                <a:sym typeface="Assistant"/>
              </a:rPr>
              <a:t>2</a:t>
            </a:r>
            <a:r>
              <a:rPr lang="en" sz="1800" b="1">
                <a:latin typeface="Assistant"/>
                <a:ea typeface="Assistant"/>
                <a:cs typeface="Assistant"/>
                <a:sym typeface="Assistant"/>
              </a:rPr>
              <a:t>n</a:t>
            </a:r>
            <a:r>
              <a:rPr lang="en" sz="1800">
                <a:latin typeface="Assistant ExtraLight"/>
                <a:ea typeface="Assistant ExtraLight"/>
                <a:cs typeface="Assistant ExtraLight"/>
                <a:sym typeface="Assistant ExtraLight"/>
              </a:rPr>
              <a:t>: ____ problems of size 1</a:t>
            </a:r>
            <a:endParaRPr sz="1800" baseline="30000">
              <a:latin typeface="Assistant ExtraLight"/>
              <a:ea typeface="Assistant ExtraLight"/>
              <a:cs typeface="Assistant ExtraLight"/>
              <a:sym typeface="Assistant ExtraLight"/>
            </a:endParaRPr>
          </a:p>
        </p:txBody>
      </p:sp>
      <p:sp>
        <p:nvSpPr>
          <p:cNvPr id="1524" name="Google Shape;1524;p110"/>
          <p:cNvSpPr txBox="1"/>
          <p:nvPr/>
        </p:nvSpPr>
        <p:spPr>
          <a:xfrm>
            <a:off x="7462525" y="1694800"/>
            <a:ext cx="1482000" cy="21030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CC0000"/>
                </a:solidFill>
                <a:latin typeface="Assistant"/>
                <a:ea typeface="Assistant"/>
                <a:cs typeface="Assistant"/>
                <a:sym typeface="Assistant"/>
              </a:rPr>
              <a:t>log</a:t>
            </a:r>
            <a:r>
              <a:rPr lang="en" sz="1500" b="1" baseline="-25000">
                <a:solidFill>
                  <a:srgbClr val="CC0000"/>
                </a:solidFill>
                <a:latin typeface="Assistant"/>
                <a:ea typeface="Assistant"/>
                <a:cs typeface="Assistant"/>
                <a:sym typeface="Assistant"/>
              </a:rPr>
              <a:t>2</a:t>
            </a:r>
            <a:r>
              <a:rPr lang="en" sz="1500" b="1">
                <a:solidFill>
                  <a:srgbClr val="CC0000"/>
                </a:solidFill>
                <a:latin typeface="Assistant"/>
                <a:ea typeface="Assistant"/>
                <a:cs typeface="Assistant"/>
                <a:sym typeface="Assistant"/>
              </a:rPr>
              <a:t>n levels </a:t>
            </a:r>
            <a:br>
              <a:rPr lang="en" sz="1300" b="1">
                <a:solidFill>
                  <a:srgbClr val="CC0000"/>
                </a:solidFill>
                <a:latin typeface="Assistant"/>
                <a:ea typeface="Assistant"/>
                <a:cs typeface="Assistant"/>
                <a:sym typeface="Assistant"/>
              </a:rPr>
            </a:br>
            <a:r>
              <a:rPr lang="en" sz="1300">
                <a:solidFill>
                  <a:srgbClr val="CC0000"/>
                </a:solidFill>
                <a:latin typeface="Assistant ExtraLight"/>
                <a:ea typeface="Assistant ExtraLight"/>
                <a:cs typeface="Assistant ExtraLight"/>
                <a:sym typeface="Assistant ExtraLight"/>
              </a:rPr>
              <a:t>(you need to cut n in half log</a:t>
            </a:r>
            <a:r>
              <a:rPr lang="en" sz="1300" baseline="-25000">
                <a:solidFill>
                  <a:srgbClr val="CC0000"/>
                </a:solidFill>
                <a:latin typeface="Assistant ExtraLight"/>
                <a:ea typeface="Assistant ExtraLight"/>
                <a:cs typeface="Assistant ExtraLight"/>
                <a:sym typeface="Assistant ExtraLight"/>
              </a:rPr>
              <a:t>2</a:t>
            </a:r>
            <a:r>
              <a:rPr lang="en" sz="1300">
                <a:solidFill>
                  <a:srgbClr val="CC0000"/>
                </a:solidFill>
                <a:latin typeface="Assistant ExtraLight"/>
                <a:ea typeface="Assistant ExtraLight"/>
                <a:cs typeface="Assistant ExtraLight"/>
                <a:sym typeface="Assistant ExtraLight"/>
              </a:rPr>
              <a:t>n times to get to size 1)</a:t>
            </a: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r>
              <a:rPr lang="en" sz="1300" b="1">
                <a:solidFill>
                  <a:srgbClr val="CC0000"/>
                </a:solidFill>
                <a:latin typeface="Assistant"/>
                <a:ea typeface="Assistant"/>
                <a:cs typeface="Assistant"/>
                <a:sym typeface="Assistant"/>
              </a:rPr>
              <a:t># of problems on last level (size 1)</a:t>
            </a:r>
            <a:br>
              <a:rPr lang="en" sz="1300">
                <a:solidFill>
                  <a:srgbClr val="CC0000"/>
                </a:solidFill>
                <a:latin typeface="Assistant ExtraLight"/>
                <a:ea typeface="Assistant ExtraLight"/>
                <a:cs typeface="Assistant ExtraLight"/>
                <a:sym typeface="Assistant ExtraLight"/>
              </a:rPr>
            </a:br>
            <a:r>
              <a:rPr lang="en" sz="1300">
                <a:solidFill>
                  <a:srgbClr val="CC0000"/>
                </a:solidFill>
                <a:latin typeface="Assistant ExtraLight"/>
                <a:ea typeface="Assistant ExtraLight"/>
                <a:cs typeface="Assistant ExtraLight"/>
                <a:sym typeface="Assistant ExtraLight"/>
              </a:rPr>
              <a:t>=</a:t>
            </a:r>
            <a:r>
              <a:rPr lang="en" sz="1500">
                <a:solidFill>
                  <a:srgbClr val="CC0000"/>
                </a:solidFill>
                <a:latin typeface="Assistant ExtraLight"/>
                <a:ea typeface="Assistant ExtraLight"/>
                <a:cs typeface="Assistant ExtraLight"/>
                <a:sym typeface="Assistant ExtraLight"/>
              </a:rPr>
              <a:t> </a:t>
            </a:r>
            <a:r>
              <a:rPr lang="en" sz="2000">
                <a:solidFill>
                  <a:srgbClr val="CC0000"/>
                </a:solidFill>
                <a:latin typeface="Assistant ExtraLight"/>
                <a:ea typeface="Assistant ExtraLight"/>
                <a:cs typeface="Assistant ExtraLight"/>
                <a:sym typeface="Assistant ExtraLight"/>
              </a:rPr>
              <a:t>4</a:t>
            </a:r>
            <a:r>
              <a:rPr lang="en" sz="2000" baseline="30000">
                <a:solidFill>
                  <a:srgbClr val="CC0000"/>
                </a:solidFill>
                <a:latin typeface="Assistant ExtraLight"/>
                <a:ea typeface="Assistant ExtraLight"/>
                <a:cs typeface="Assistant ExtraLight"/>
                <a:sym typeface="Assistant ExtraLight"/>
              </a:rPr>
              <a:t>log </a:t>
            </a:r>
            <a:r>
              <a:rPr lang="en" sz="1500" baseline="30000">
                <a:solidFill>
                  <a:srgbClr val="CC0000"/>
                </a:solidFill>
                <a:latin typeface="Assistant ExtraLight"/>
                <a:ea typeface="Assistant ExtraLight"/>
                <a:cs typeface="Assistant ExtraLight"/>
                <a:sym typeface="Assistant ExtraLight"/>
              </a:rPr>
              <a:t>2</a:t>
            </a:r>
            <a:r>
              <a:rPr lang="en" sz="1700" baseline="30000">
                <a:solidFill>
                  <a:srgbClr val="CC0000"/>
                </a:solidFill>
                <a:latin typeface="Assistant ExtraLight"/>
                <a:ea typeface="Assistant ExtraLight"/>
                <a:cs typeface="Assistant ExtraLight"/>
                <a:sym typeface="Assistant ExtraLight"/>
              </a:rPr>
              <a:t> </a:t>
            </a:r>
            <a:r>
              <a:rPr lang="en" sz="2000" baseline="30000">
                <a:solidFill>
                  <a:srgbClr val="CC0000"/>
                </a:solidFill>
                <a:latin typeface="Assistant ExtraLight"/>
                <a:ea typeface="Assistant ExtraLight"/>
                <a:cs typeface="Assistant ExtraLight"/>
                <a:sym typeface="Assistant ExtraLight"/>
              </a:rPr>
              <a:t>n</a:t>
            </a:r>
            <a:r>
              <a:rPr lang="en" sz="1800">
                <a:solidFill>
                  <a:srgbClr val="CC0000"/>
                </a:solidFill>
                <a:latin typeface="Assistant ExtraLight"/>
                <a:ea typeface="Assistant ExtraLight"/>
                <a:cs typeface="Assistant ExtraLight"/>
                <a:sym typeface="Assistant ExtraLight"/>
              </a:rPr>
              <a:t> </a:t>
            </a:r>
            <a:r>
              <a:rPr lang="en" sz="1300">
                <a:solidFill>
                  <a:srgbClr val="CC0000"/>
                </a:solidFill>
                <a:latin typeface="Assistant ExtraLight"/>
                <a:ea typeface="Assistant ExtraLight"/>
                <a:cs typeface="Assistant ExtraLight"/>
                <a:sym typeface="Assistant ExtraLight"/>
              </a:rPr>
              <a:t>= </a:t>
            </a:r>
            <a:r>
              <a:rPr lang="en" sz="1900">
                <a:solidFill>
                  <a:srgbClr val="CC0000"/>
                </a:solidFill>
                <a:latin typeface="Assistant ExtraLight"/>
                <a:ea typeface="Assistant ExtraLight"/>
                <a:cs typeface="Assistant ExtraLight"/>
                <a:sym typeface="Assistant ExtraLight"/>
              </a:rPr>
              <a:t>n</a:t>
            </a:r>
            <a:r>
              <a:rPr lang="en" sz="1900" baseline="30000">
                <a:solidFill>
                  <a:srgbClr val="CC0000"/>
                </a:solidFill>
                <a:latin typeface="Assistant ExtraLight"/>
                <a:ea typeface="Assistant ExtraLight"/>
                <a:cs typeface="Assistant ExtraLight"/>
                <a:sym typeface="Assistant ExtraLight"/>
              </a:rPr>
              <a:t>log </a:t>
            </a:r>
            <a:r>
              <a:rPr lang="en" sz="1500" baseline="30000">
                <a:solidFill>
                  <a:srgbClr val="CC0000"/>
                </a:solidFill>
                <a:latin typeface="Assistant ExtraLight"/>
                <a:ea typeface="Assistant ExtraLight"/>
                <a:cs typeface="Assistant ExtraLight"/>
                <a:sym typeface="Assistant ExtraLight"/>
              </a:rPr>
              <a:t>2</a:t>
            </a:r>
            <a:r>
              <a:rPr lang="en" sz="1600" baseline="30000">
                <a:solidFill>
                  <a:srgbClr val="CC0000"/>
                </a:solidFill>
                <a:latin typeface="Assistant ExtraLight"/>
                <a:ea typeface="Assistant ExtraLight"/>
                <a:cs typeface="Assistant ExtraLight"/>
                <a:sym typeface="Assistant ExtraLight"/>
              </a:rPr>
              <a:t> </a:t>
            </a:r>
            <a:r>
              <a:rPr lang="en" sz="1900" baseline="30000">
                <a:solidFill>
                  <a:srgbClr val="CC0000"/>
                </a:solidFill>
                <a:latin typeface="Assistant ExtraLight"/>
                <a:ea typeface="Assistant ExtraLight"/>
                <a:cs typeface="Assistant ExtraLight"/>
                <a:sym typeface="Assistant ExtraLight"/>
              </a:rPr>
              <a:t>4</a:t>
            </a:r>
            <a:r>
              <a:rPr lang="en" sz="1600">
                <a:solidFill>
                  <a:srgbClr val="CC0000"/>
                </a:solidFill>
                <a:latin typeface="Assistant ExtraLight"/>
                <a:ea typeface="Assistant ExtraLight"/>
                <a:cs typeface="Assistant ExtraLight"/>
                <a:sym typeface="Assistant ExtraLight"/>
              </a:rPr>
              <a:t> </a:t>
            </a:r>
            <a:br>
              <a:rPr lang="en" sz="1300">
                <a:solidFill>
                  <a:srgbClr val="CC0000"/>
                </a:solidFill>
                <a:latin typeface="Assistant ExtraLight"/>
                <a:ea typeface="Assistant ExtraLight"/>
                <a:cs typeface="Assistant ExtraLight"/>
                <a:sym typeface="Assistant ExtraLight"/>
              </a:rPr>
            </a:br>
            <a:r>
              <a:rPr lang="en" sz="1300">
                <a:solidFill>
                  <a:srgbClr val="CC0000"/>
                </a:solidFill>
                <a:latin typeface="Assistant ExtraLight"/>
                <a:ea typeface="Assistant ExtraLight"/>
                <a:cs typeface="Assistant ExtraLight"/>
                <a:sym typeface="Assistant ExtraLight"/>
              </a:rPr>
              <a:t>= </a:t>
            </a:r>
            <a:r>
              <a:rPr lang="en" sz="1800" b="1">
                <a:solidFill>
                  <a:srgbClr val="CC0000"/>
                </a:solidFill>
                <a:latin typeface="Assistant"/>
                <a:ea typeface="Assistant"/>
                <a:cs typeface="Assistant"/>
                <a:sym typeface="Assistant"/>
              </a:rPr>
              <a:t>n</a:t>
            </a:r>
            <a:r>
              <a:rPr lang="en" sz="1800" b="1" baseline="30000">
                <a:solidFill>
                  <a:srgbClr val="CC0000"/>
                </a:solidFill>
                <a:latin typeface="Assistant"/>
                <a:ea typeface="Assistant"/>
                <a:cs typeface="Assistant"/>
                <a:sym typeface="Assistant"/>
              </a:rPr>
              <a:t>2</a:t>
            </a:r>
            <a:endParaRPr sz="1800" b="1" baseline="30000">
              <a:solidFill>
                <a:srgbClr val="CC0000"/>
              </a:solidFill>
              <a:latin typeface="Assistant"/>
              <a:ea typeface="Assistant"/>
              <a:cs typeface="Assistant"/>
              <a:sym typeface="Assistant"/>
            </a:endParaRPr>
          </a:p>
        </p:txBody>
      </p:sp>
      <p:sp>
        <p:nvSpPr>
          <p:cNvPr id="1525" name="Google Shape;1525;p110"/>
          <p:cNvSpPr txBox="1"/>
          <p:nvPr/>
        </p:nvSpPr>
        <p:spPr>
          <a:xfrm>
            <a:off x="5605123" y="3835429"/>
            <a:ext cx="426300" cy="37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b="1">
                <a:solidFill>
                  <a:srgbClr val="CC0000"/>
                </a:solidFill>
                <a:latin typeface="Assistant"/>
                <a:ea typeface="Assistant"/>
                <a:cs typeface="Assistant"/>
                <a:sym typeface="Assistant"/>
              </a:rPr>
              <a:t>n</a:t>
            </a:r>
            <a:r>
              <a:rPr lang="en" sz="1900" b="1" baseline="30000">
                <a:solidFill>
                  <a:srgbClr val="CC0000"/>
                </a:solidFill>
                <a:latin typeface="Assistant"/>
                <a:ea typeface="Assistant"/>
                <a:cs typeface="Assistant"/>
                <a:sym typeface="Assistant"/>
              </a:rPr>
              <a:t>2</a:t>
            </a:r>
            <a:endParaRPr sz="1900" b="1" baseline="30000">
              <a:solidFill>
                <a:srgbClr val="CC0000"/>
              </a:solidFill>
              <a:latin typeface="Assistant"/>
              <a:ea typeface="Assistant"/>
              <a:cs typeface="Assistant"/>
              <a:sym typeface="Assistant"/>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111"/>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WHAT’S THE RUNTIME?</a:t>
            </a:r>
            <a:endParaRPr sz="3600">
              <a:solidFill>
                <a:schemeClr val="accent5"/>
              </a:solidFill>
              <a:latin typeface="Lato Light"/>
              <a:ea typeface="Lato Light"/>
              <a:cs typeface="Lato Light"/>
              <a:sym typeface="Lato Light"/>
            </a:endParaRPr>
          </a:p>
        </p:txBody>
      </p:sp>
      <p:sp>
        <p:nvSpPr>
          <p:cNvPr id="1573" name="Google Shape;1573;p111"/>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51</a:t>
            </a:fld>
            <a:endParaRPr/>
          </a:p>
        </p:txBody>
      </p:sp>
      <p:sp>
        <p:nvSpPr>
          <p:cNvPr id="1532" name="Google Shape;1532;p111"/>
          <p:cNvSpPr/>
          <p:nvPr/>
        </p:nvSpPr>
        <p:spPr>
          <a:xfrm>
            <a:off x="1763750" y="1774397"/>
            <a:ext cx="963900" cy="3198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5"/>
                </a:solidFill>
                <a:latin typeface="Assistant"/>
                <a:ea typeface="Assistant"/>
                <a:cs typeface="Assistant"/>
                <a:sym typeface="Assistant"/>
              </a:rPr>
              <a:t>n</a:t>
            </a:r>
            <a:endParaRPr b="1">
              <a:solidFill>
                <a:schemeClr val="accent5"/>
              </a:solidFill>
              <a:latin typeface="Assistant"/>
              <a:ea typeface="Assistant"/>
              <a:cs typeface="Assistant"/>
              <a:sym typeface="Assistant"/>
            </a:endParaRPr>
          </a:p>
        </p:txBody>
      </p:sp>
      <p:sp>
        <p:nvSpPr>
          <p:cNvPr id="1533" name="Google Shape;1533;p111"/>
          <p:cNvSpPr/>
          <p:nvPr/>
        </p:nvSpPr>
        <p:spPr>
          <a:xfrm>
            <a:off x="910425" y="23057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534" name="Google Shape;1534;p111"/>
          <p:cNvCxnSpPr>
            <a:stCxn id="1532" idx="2"/>
            <a:endCxn id="1533" idx="0"/>
          </p:cNvCxnSpPr>
          <p:nvPr/>
        </p:nvCxnSpPr>
        <p:spPr>
          <a:xfrm flipH="1">
            <a:off x="1178000" y="2094197"/>
            <a:ext cx="1067700" cy="211500"/>
          </a:xfrm>
          <a:prstGeom prst="straightConnector1">
            <a:avLst/>
          </a:prstGeom>
          <a:noFill/>
          <a:ln w="9525" cap="flat" cmpd="sng">
            <a:solidFill>
              <a:srgbClr val="595959"/>
            </a:solidFill>
            <a:prstDash val="dot"/>
            <a:round/>
            <a:headEnd type="none" w="med" len="med"/>
            <a:tailEnd type="none" w="med" len="med"/>
          </a:ln>
        </p:spPr>
      </p:cxnSp>
      <p:cxnSp>
        <p:nvCxnSpPr>
          <p:cNvPr id="1535" name="Google Shape;1535;p111"/>
          <p:cNvCxnSpPr>
            <a:stCxn id="1532" idx="2"/>
            <a:endCxn id="1536" idx="0"/>
          </p:cNvCxnSpPr>
          <p:nvPr/>
        </p:nvCxnSpPr>
        <p:spPr>
          <a:xfrm flipH="1">
            <a:off x="1889900" y="2094197"/>
            <a:ext cx="355800" cy="211500"/>
          </a:xfrm>
          <a:prstGeom prst="straightConnector1">
            <a:avLst/>
          </a:prstGeom>
          <a:noFill/>
          <a:ln w="9525" cap="flat" cmpd="sng">
            <a:solidFill>
              <a:srgbClr val="595959"/>
            </a:solidFill>
            <a:prstDash val="dot"/>
            <a:round/>
            <a:headEnd type="none" w="med" len="med"/>
            <a:tailEnd type="none" w="med" len="med"/>
          </a:ln>
        </p:spPr>
      </p:cxnSp>
      <p:sp>
        <p:nvSpPr>
          <p:cNvPr id="1537" name="Google Shape;1537;p111"/>
          <p:cNvSpPr/>
          <p:nvPr/>
        </p:nvSpPr>
        <p:spPr>
          <a:xfrm>
            <a:off x="2334190" y="23057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538" name="Google Shape;1538;p111"/>
          <p:cNvSpPr/>
          <p:nvPr/>
        </p:nvSpPr>
        <p:spPr>
          <a:xfrm>
            <a:off x="3046067" y="230570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539" name="Google Shape;1539;p111"/>
          <p:cNvCxnSpPr>
            <a:stCxn id="1532" idx="2"/>
            <a:endCxn id="1537" idx="0"/>
          </p:cNvCxnSpPr>
          <p:nvPr/>
        </p:nvCxnSpPr>
        <p:spPr>
          <a:xfrm>
            <a:off x="2245700" y="2094197"/>
            <a:ext cx="355800" cy="211500"/>
          </a:xfrm>
          <a:prstGeom prst="straightConnector1">
            <a:avLst/>
          </a:prstGeom>
          <a:noFill/>
          <a:ln w="9525" cap="flat" cmpd="sng">
            <a:solidFill>
              <a:schemeClr val="dk2"/>
            </a:solidFill>
            <a:prstDash val="dot"/>
            <a:round/>
            <a:headEnd type="none" w="med" len="med"/>
            <a:tailEnd type="none" w="med" len="med"/>
          </a:ln>
        </p:spPr>
      </p:cxnSp>
      <p:cxnSp>
        <p:nvCxnSpPr>
          <p:cNvPr id="1540" name="Google Shape;1540;p111"/>
          <p:cNvCxnSpPr>
            <a:stCxn id="1532" idx="2"/>
            <a:endCxn id="1538" idx="0"/>
          </p:cNvCxnSpPr>
          <p:nvPr/>
        </p:nvCxnSpPr>
        <p:spPr>
          <a:xfrm>
            <a:off x="2245700" y="2094197"/>
            <a:ext cx="1067700" cy="211500"/>
          </a:xfrm>
          <a:prstGeom prst="straightConnector1">
            <a:avLst/>
          </a:prstGeom>
          <a:noFill/>
          <a:ln w="9525" cap="flat" cmpd="sng">
            <a:solidFill>
              <a:schemeClr val="dk2"/>
            </a:solidFill>
            <a:prstDash val="dot"/>
            <a:round/>
            <a:headEnd type="none" w="med" len="med"/>
            <a:tailEnd type="none" w="med" len="med"/>
          </a:ln>
        </p:spPr>
      </p:cxnSp>
      <p:sp>
        <p:nvSpPr>
          <p:cNvPr id="1536" name="Google Shape;1536;p111"/>
          <p:cNvSpPr/>
          <p:nvPr/>
        </p:nvSpPr>
        <p:spPr>
          <a:xfrm>
            <a:off x="1622318" y="2305691"/>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541" name="Google Shape;1541;p111"/>
          <p:cNvSpPr/>
          <p:nvPr/>
        </p:nvSpPr>
        <p:spPr>
          <a:xfrm>
            <a:off x="506473"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42" name="Google Shape;1542;p111"/>
          <p:cNvSpPr/>
          <p:nvPr/>
        </p:nvSpPr>
        <p:spPr>
          <a:xfrm>
            <a:off x="887874" y="3131746"/>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43" name="Google Shape;1543;p111"/>
          <p:cNvSpPr/>
          <p:nvPr/>
        </p:nvSpPr>
        <p:spPr>
          <a:xfrm>
            <a:off x="1269292"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44" name="Google Shape;1544;p111"/>
          <p:cNvSpPr/>
          <p:nvPr/>
        </p:nvSpPr>
        <p:spPr>
          <a:xfrm>
            <a:off x="1650693"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45" name="Google Shape;1545;p111"/>
          <p:cNvSpPr/>
          <p:nvPr/>
        </p:nvSpPr>
        <p:spPr>
          <a:xfrm>
            <a:off x="2497194"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46" name="Google Shape;1546;p111"/>
          <p:cNvSpPr/>
          <p:nvPr/>
        </p:nvSpPr>
        <p:spPr>
          <a:xfrm>
            <a:off x="2878596"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47" name="Google Shape;1547;p111"/>
          <p:cNvSpPr/>
          <p:nvPr/>
        </p:nvSpPr>
        <p:spPr>
          <a:xfrm>
            <a:off x="3260013" y="3131783"/>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48" name="Google Shape;1548;p111"/>
          <p:cNvSpPr/>
          <p:nvPr/>
        </p:nvSpPr>
        <p:spPr>
          <a:xfrm>
            <a:off x="3641415"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49" name="Google Shape;1549;p111"/>
          <p:cNvSpPr/>
          <p:nvPr/>
        </p:nvSpPr>
        <p:spPr>
          <a:xfrm>
            <a:off x="2073946" y="3131733"/>
            <a:ext cx="3435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50" name="Google Shape;1550;p111"/>
          <p:cNvSpPr/>
          <p:nvPr/>
        </p:nvSpPr>
        <p:spPr>
          <a:xfrm>
            <a:off x="87782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51" name="Google Shape;1551;p111"/>
          <p:cNvSpPr/>
          <p:nvPr/>
        </p:nvSpPr>
        <p:spPr>
          <a:xfrm>
            <a:off x="117648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52" name="Google Shape;1552;p111"/>
          <p:cNvSpPr/>
          <p:nvPr/>
        </p:nvSpPr>
        <p:spPr>
          <a:xfrm>
            <a:off x="1475158"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53" name="Google Shape;1553;p111"/>
          <p:cNvSpPr/>
          <p:nvPr/>
        </p:nvSpPr>
        <p:spPr>
          <a:xfrm>
            <a:off x="1773818"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54" name="Google Shape;1554;p111"/>
          <p:cNvSpPr/>
          <p:nvPr/>
        </p:nvSpPr>
        <p:spPr>
          <a:xfrm>
            <a:off x="2106409" y="3962062"/>
            <a:ext cx="2787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55" name="Google Shape;1555;p111"/>
          <p:cNvSpPr/>
          <p:nvPr/>
        </p:nvSpPr>
        <p:spPr>
          <a:xfrm>
            <a:off x="275984" y="39620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56" name="Google Shape;1556;p111"/>
          <p:cNvSpPr/>
          <p:nvPr/>
        </p:nvSpPr>
        <p:spPr>
          <a:xfrm>
            <a:off x="574657"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57" name="Google Shape;1557;p111"/>
          <p:cNvSpPr/>
          <p:nvPr/>
        </p:nvSpPr>
        <p:spPr>
          <a:xfrm>
            <a:off x="363581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58" name="Google Shape;1558;p111"/>
          <p:cNvSpPr/>
          <p:nvPr/>
        </p:nvSpPr>
        <p:spPr>
          <a:xfrm>
            <a:off x="393447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59" name="Google Shape;1559;p111"/>
          <p:cNvSpPr/>
          <p:nvPr/>
        </p:nvSpPr>
        <p:spPr>
          <a:xfrm>
            <a:off x="2735315" y="3962062"/>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60" name="Google Shape;1560;p111"/>
          <p:cNvSpPr/>
          <p:nvPr/>
        </p:nvSpPr>
        <p:spPr>
          <a:xfrm>
            <a:off x="3033974" y="39620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61" name="Google Shape;1561;p111"/>
          <p:cNvSpPr/>
          <p:nvPr/>
        </p:nvSpPr>
        <p:spPr>
          <a:xfrm>
            <a:off x="333264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62" name="Google Shape;1562;p111"/>
          <p:cNvSpPr/>
          <p:nvPr/>
        </p:nvSpPr>
        <p:spPr>
          <a:xfrm>
            <a:off x="2432123"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63" name="Google Shape;1563;p111"/>
          <p:cNvSpPr/>
          <p:nvPr/>
        </p:nvSpPr>
        <p:spPr>
          <a:xfrm>
            <a:off x="2073946" y="3537565"/>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64" name="Google Shape;1564;p111"/>
          <p:cNvSpPr/>
          <p:nvPr/>
        </p:nvSpPr>
        <p:spPr>
          <a:xfrm>
            <a:off x="2073946" y="2713798"/>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65" name="Google Shape;1565;p111"/>
          <p:cNvSpPr txBox="1"/>
          <p:nvPr/>
        </p:nvSpPr>
        <p:spPr>
          <a:xfrm>
            <a:off x="275975" y="1172700"/>
            <a:ext cx="8556300" cy="42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i="1">
                <a:solidFill>
                  <a:srgbClr val="CC0000"/>
                </a:solidFill>
                <a:latin typeface="Assistant"/>
                <a:ea typeface="Assistant"/>
                <a:cs typeface="Assistant"/>
                <a:sym typeface="Assistant"/>
              </a:rPr>
              <a:t>This was the Recursion Tree + Analysis from Divide-and-Conquer Attempt 1:</a:t>
            </a:r>
            <a:endParaRPr sz="2000" b="1" i="1">
              <a:solidFill>
                <a:srgbClr val="CC0000"/>
              </a:solidFill>
              <a:latin typeface="Assistant"/>
              <a:ea typeface="Assistant"/>
              <a:cs typeface="Assistant"/>
              <a:sym typeface="Assistant"/>
            </a:endParaRPr>
          </a:p>
        </p:txBody>
      </p:sp>
      <p:sp>
        <p:nvSpPr>
          <p:cNvPr id="1566" name="Google Shape;1566;p111"/>
          <p:cNvSpPr txBox="1"/>
          <p:nvPr/>
        </p:nvSpPr>
        <p:spPr>
          <a:xfrm>
            <a:off x="4375575" y="169480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0</a:t>
            </a:r>
            <a:r>
              <a:rPr lang="en" sz="1800">
                <a:latin typeface="Assistant ExtraLight"/>
                <a:ea typeface="Assistant ExtraLight"/>
                <a:cs typeface="Assistant ExtraLight"/>
                <a:sym typeface="Assistant ExtraLight"/>
              </a:rPr>
              <a:t>: 1 problem of size n</a:t>
            </a:r>
            <a:endParaRPr sz="1800">
              <a:latin typeface="Assistant ExtraLight"/>
              <a:ea typeface="Assistant ExtraLight"/>
              <a:cs typeface="Assistant ExtraLight"/>
              <a:sym typeface="Assistant ExtraLight"/>
            </a:endParaRPr>
          </a:p>
        </p:txBody>
      </p:sp>
      <p:sp>
        <p:nvSpPr>
          <p:cNvPr id="1567" name="Google Shape;1567;p111"/>
          <p:cNvSpPr txBox="1"/>
          <p:nvPr/>
        </p:nvSpPr>
        <p:spPr>
          <a:xfrm>
            <a:off x="4375575" y="222655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1</a:t>
            </a:r>
            <a:r>
              <a:rPr lang="en" sz="1800">
                <a:latin typeface="Assistant ExtraLight"/>
                <a:ea typeface="Assistant ExtraLight"/>
                <a:cs typeface="Assistant ExtraLight"/>
                <a:sym typeface="Assistant ExtraLight"/>
              </a:rPr>
              <a:t>: 4</a:t>
            </a:r>
            <a:r>
              <a:rPr lang="en" sz="1800" baseline="30000">
                <a:latin typeface="Assistant ExtraLight"/>
                <a:ea typeface="Assistant ExtraLight"/>
                <a:cs typeface="Assistant ExtraLight"/>
                <a:sym typeface="Assistant ExtraLight"/>
              </a:rPr>
              <a:t>1</a:t>
            </a:r>
            <a:r>
              <a:rPr lang="en" sz="1800">
                <a:latin typeface="Assistant ExtraLight"/>
                <a:ea typeface="Assistant ExtraLight"/>
                <a:cs typeface="Assistant ExtraLight"/>
                <a:sym typeface="Assistant ExtraLight"/>
              </a:rPr>
              <a:t> problems of size n/2</a:t>
            </a:r>
            <a:endParaRPr sz="1800">
              <a:latin typeface="Assistant ExtraLight"/>
              <a:ea typeface="Assistant ExtraLight"/>
              <a:cs typeface="Assistant ExtraLight"/>
              <a:sym typeface="Assistant ExtraLight"/>
            </a:endParaRPr>
          </a:p>
        </p:txBody>
      </p:sp>
      <p:sp>
        <p:nvSpPr>
          <p:cNvPr id="1568" name="Google Shape;1568;p111"/>
          <p:cNvSpPr txBox="1"/>
          <p:nvPr/>
        </p:nvSpPr>
        <p:spPr>
          <a:xfrm>
            <a:off x="4375575" y="3062425"/>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t</a:t>
            </a:r>
            <a:r>
              <a:rPr lang="en" sz="1800">
                <a:latin typeface="Assistant ExtraLight"/>
                <a:ea typeface="Assistant ExtraLight"/>
                <a:cs typeface="Assistant ExtraLight"/>
                <a:sym typeface="Assistant ExtraLight"/>
              </a:rPr>
              <a:t>: 4</a:t>
            </a:r>
            <a:r>
              <a:rPr lang="en" sz="1800" baseline="30000">
                <a:latin typeface="Assistant ExtraLight"/>
                <a:ea typeface="Assistant ExtraLight"/>
                <a:cs typeface="Assistant ExtraLight"/>
                <a:sym typeface="Assistant ExtraLight"/>
              </a:rPr>
              <a:t>t</a:t>
            </a:r>
            <a:r>
              <a:rPr lang="en" sz="1800">
                <a:latin typeface="Assistant ExtraLight"/>
                <a:ea typeface="Assistant ExtraLight"/>
                <a:cs typeface="Assistant ExtraLight"/>
                <a:sym typeface="Assistant ExtraLight"/>
              </a:rPr>
              <a:t> problems of size n/2</a:t>
            </a:r>
            <a:r>
              <a:rPr lang="en" sz="1800" baseline="30000">
                <a:latin typeface="Assistant ExtraLight"/>
                <a:ea typeface="Assistant ExtraLight"/>
                <a:cs typeface="Assistant ExtraLight"/>
                <a:sym typeface="Assistant ExtraLight"/>
              </a:rPr>
              <a:t>t</a:t>
            </a:r>
            <a:endParaRPr sz="1800" baseline="30000">
              <a:latin typeface="Assistant ExtraLight"/>
              <a:ea typeface="Assistant ExtraLight"/>
              <a:cs typeface="Assistant ExtraLight"/>
              <a:sym typeface="Assistant ExtraLight"/>
            </a:endParaRPr>
          </a:p>
        </p:txBody>
      </p:sp>
      <p:sp>
        <p:nvSpPr>
          <p:cNvPr id="1569" name="Google Shape;1569;p111"/>
          <p:cNvSpPr txBox="1"/>
          <p:nvPr/>
        </p:nvSpPr>
        <p:spPr>
          <a:xfrm>
            <a:off x="4375575" y="3889988"/>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log</a:t>
            </a:r>
            <a:r>
              <a:rPr lang="en" sz="1800" b="1" baseline="-25000">
                <a:latin typeface="Assistant"/>
                <a:ea typeface="Assistant"/>
                <a:cs typeface="Assistant"/>
                <a:sym typeface="Assistant"/>
              </a:rPr>
              <a:t>2</a:t>
            </a:r>
            <a:r>
              <a:rPr lang="en" sz="1800" b="1">
                <a:latin typeface="Assistant"/>
                <a:ea typeface="Assistant"/>
                <a:cs typeface="Assistant"/>
                <a:sym typeface="Assistant"/>
              </a:rPr>
              <a:t>n</a:t>
            </a:r>
            <a:r>
              <a:rPr lang="en" sz="1800">
                <a:latin typeface="Assistant ExtraLight"/>
                <a:ea typeface="Assistant ExtraLight"/>
                <a:cs typeface="Assistant ExtraLight"/>
                <a:sym typeface="Assistant ExtraLight"/>
              </a:rPr>
              <a:t>: ____ problems of size 1</a:t>
            </a:r>
            <a:endParaRPr sz="1800" baseline="30000">
              <a:latin typeface="Assistant ExtraLight"/>
              <a:ea typeface="Assistant ExtraLight"/>
              <a:cs typeface="Assistant ExtraLight"/>
              <a:sym typeface="Assistant ExtraLight"/>
            </a:endParaRPr>
          </a:p>
        </p:txBody>
      </p:sp>
      <p:sp>
        <p:nvSpPr>
          <p:cNvPr id="1570" name="Google Shape;1570;p111"/>
          <p:cNvSpPr txBox="1"/>
          <p:nvPr/>
        </p:nvSpPr>
        <p:spPr>
          <a:xfrm>
            <a:off x="7462525" y="1694800"/>
            <a:ext cx="1482000" cy="21030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CC0000"/>
                </a:solidFill>
                <a:latin typeface="Assistant"/>
                <a:ea typeface="Assistant"/>
                <a:cs typeface="Assistant"/>
                <a:sym typeface="Assistant"/>
              </a:rPr>
              <a:t>log</a:t>
            </a:r>
            <a:r>
              <a:rPr lang="en" sz="1500" b="1" baseline="-25000">
                <a:solidFill>
                  <a:srgbClr val="CC0000"/>
                </a:solidFill>
                <a:latin typeface="Assistant"/>
                <a:ea typeface="Assistant"/>
                <a:cs typeface="Assistant"/>
                <a:sym typeface="Assistant"/>
              </a:rPr>
              <a:t>2</a:t>
            </a:r>
            <a:r>
              <a:rPr lang="en" sz="1500" b="1">
                <a:solidFill>
                  <a:srgbClr val="CC0000"/>
                </a:solidFill>
                <a:latin typeface="Assistant"/>
                <a:ea typeface="Assistant"/>
                <a:cs typeface="Assistant"/>
                <a:sym typeface="Assistant"/>
              </a:rPr>
              <a:t>n levels </a:t>
            </a:r>
            <a:br>
              <a:rPr lang="en" sz="1300" b="1">
                <a:solidFill>
                  <a:srgbClr val="CC0000"/>
                </a:solidFill>
                <a:latin typeface="Assistant"/>
                <a:ea typeface="Assistant"/>
                <a:cs typeface="Assistant"/>
                <a:sym typeface="Assistant"/>
              </a:rPr>
            </a:br>
            <a:r>
              <a:rPr lang="en" sz="1300">
                <a:solidFill>
                  <a:srgbClr val="CC0000"/>
                </a:solidFill>
                <a:latin typeface="Assistant ExtraLight"/>
                <a:ea typeface="Assistant ExtraLight"/>
                <a:cs typeface="Assistant ExtraLight"/>
                <a:sym typeface="Assistant ExtraLight"/>
              </a:rPr>
              <a:t>(you need to cut n in half log</a:t>
            </a:r>
            <a:r>
              <a:rPr lang="en" sz="1300" baseline="-25000">
                <a:solidFill>
                  <a:srgbClr val="CC0000"/>
                </a:solidFill>
                <a:latin typeface="Assistant ExtraLight"/>
                <a:ea typeface="Assistant ExtraLight"/>
                <a:cs typeface="Assistant ExtraLight"/>
                <a:sym typeface="Assistant ExtraLight"/>
              </a:rPr>
              <a:t>2</a:t>
            </a:r>
            <a:r>
              <a:rPr lang="en" sz="1300">
                <a:solidFill>
                  <a:srgbClr val="CC0000"/>
                </a:solidFill>
                <a:latin typeface="Assistant ExtraLight"/>
                <a:ea typeface="Assistant ExtraLight"/>
                <a:cs typeface="Assistant ExtraLight"/>
                <a:sym typeface="Assistant ExtraLight"/>
              </a:rPr>
              <a:t>n times to get to size 1)</a:t>
            </a: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r>
              <a:rPr lang="en" sz="1300" b="1">
                <a:solidFill>
                  <a:srgbClr val="CC0000"/>
                </a:solidFill>
                <a:latin typeface="Assistant"/>
                <a:ea typeface="Assistant"/>
                <a:cs typeface="Assistant"/>
                <a:sym typeface="Assistant"/>
              </a:rPr>
              <a:t># of problems on last level (size 1)</a:t>
            </a:r>
            <a:br>
              <a:rPr lang="en" sz="1300">
                <a:solidFill>
                  <a:srgbClr val="CC0000"/>
                </a:solidFill>
                <a:latin typeface="Assistant ExtraLight"/>
                <a:ea typeface="Assistant ExtraLight"/>
                <a:cs typeface="Assistant ExtraLight"/>
                <a:sym typeface="Assistant ExtraLight"/>
              </a:rPr>
            </a:br>
            <a:r>
              <a:rPr lang="en" sz="1300">
                <a:solidFill>
                  <a:srgbClr val="CC0000"/>
                </a:solidFill>
                <a:latin typeface="Assistant ExtraLight"/>
                <a:ea typeface="Assistant ExtraLight"/>
                <a:cs typeface="Assistant ExtraLight"/>
                <a:sym typeface="Assistant ExtraLight"/>
              </a:rPr>
              <a:t>=</a:t>
            </a:r>
            <a:r>
              <a:rPr lang="en" sz="1500">
                <a:solidFill>
                  <a:srgbClr val="CC0000"/>
                </a:solidFill>
                <a:latin typeface="Assistant ExtraLight"/>
                <a:ea typeface="Assistant ExtraLight"/>
                <a:cs typeface="Assistant ExtraLight"/>
                <a:sym typeface="Assistant ExtraLight"/>
              </a:rPr>
              <a:t> </a:t>
            </a:r>
            <a:r>
              <a:rPr lang="en" sz="2000">
                <a:solidFill>
                  <a:srgbClr val="CC0000"/>
                </a:solidFill>
                <a:latin typeface="Assistant ExtraLight"/>
                <a:ea typeface="Assistant ExtraLight"/>
                <a:cs typeface="Assistant ExtraLight"/>
                <a:sym typeface="Assistant ExtraLight"/>
              </a:rPr>
              <a:t>4</a:t>
            </a:r>
            <a:r>
              <a:rPr lang="en" sz="2000" baseline="30000">
                <a:solidFill>
                  <a:srgbClr val="CC0000"/>
                </a:solidFill>
                <a:latin typeface="Assistant ExtraLight"/>
                <a:ea typeface="Assistant ExtraLight"/>
                <a:cs typeface="Assistant ExtraLight"/>
                <a:sym typeface="Assistant ExtraLight"/>
              </a:rPr>
              <a:t>log </a:t>
            </a:r>
            <a:r>
              <a:rPr lang="en" sz="1500" baseline="30000">
                <a:solidFill>
                  <a:srgbClr val="CC0000"/>
                </a:solidFill>
                <a:latin typeface="Assistant ExtraLight"/>
                <a:ea typeface="Assistant ExtraLight"/>
                <a:cs typeface="Assistant ExtraLight"/>
                <a:sym typeface="Assistant ExtraLight"/>
              </a:rPr>
              <a:t>2</a:t>
            </a:r>
            <a:r>
              <a:rPr lang="en" sz="1700" baseline="30000">
                <a:solidFill>
                  <a:srgbClr val="CC0000"/>
                </a:solidFill>
                <a:latin typeface="Assistant ExtraLight"/>
                <a:ea typeface="Assistant ExtraLight"/>
                <a:cs typeface="Assistant ExtraLight"/>
                <a:sym typeface="Assistant ExtraLight"/>
              </a:rPr>
              <a:t> </a:t>
            </a:r>
            <a:r>
              <a:rPr lang="en" sz="2000" baseline="30000">
                <a:solidFill>
                  <a:srgbClr val="CC0000"/>
                </a:solidFill>
                <a:latin typeface="Assistant ExtraLight"/>
                <a:ea typeface="Assistant ExtraLight"/>
                <a:cs typeface="Assistant ExtraLight"/>
                <a:sym typeface="Assistant ExtraLight"/>
              </a:rPr>
              <a:t>n</a:t>
            </a:r>
            <a:r>
              <a:rPr lang="en" sz="1800">
                <a:solidFill>
                  <a:srgbClr val="CC0000"/>
                </a:solidFill>
                <a:latin typeface="Assistant ExtraLight"/>
                <a:ea typeface="Assistant ExtraLight"/>
                <a:cs typeface="Assistant ExtraLight"/>
                <a:sym typeface="Assistant ExtraLight"/>
              </a:rPr>
              <a:t> </a:t>
            </a:r>
            <a:r>
              <a:rPr lang="en" sz="1300">
                <a:solidFill>
                  <a:srgbClr val="CC0000"/>
                </a:solidFill>
                <a:latin typeface="Assistant ExtraLight"/>
                <a:ea typeface="Assistant ExtraLight"/>
                <a:cs typeface="Assistant ExtraLight"/>
                <a:sym typeface="Assistant ExtraLight"/>
              </a:rPr>
              <a:t>= </a:t>
            </a:r>
            <a:r>
              <a:rPr lang="en" sz="1900">
                <a:solidFill>
                  <a:srgbClr val="CC0000"/>
                </a:solidFill>
                <a:latin typeface="Assistant ExtraLight"/>
                <a:ea typeface="Assistant ExtraLight"/>
                <a:cs typeface="Assistant ExtraLight"/>
                <a:sym typeface="Assistant ExtraLight"/>
              </a:rPr>
              <a:t>n</a:t>
            </a:r>
            <a:r>
              <a:rPr lang="en" sz="1900" baseline="30000">
                <a:solidFill>
                  <a:srgbClr val="CC0000"/>
                </a:solidFill>
                <a:latin typeface="Assistant ExtraLight"/>
                <a:ea typeface="Assistant ExtraLight"/>
                <a:cs typeface="Assistant ExtraLight"/>
                <a:sym typeface="Assistant ExtraLight"/>
              </a:rPr>
              <a:t>log </a:t>
            </a:r>
            <a:r>
              <a:rPr lang="en" sz="1500" baseline="30000">
                <a:solidFill>
                  <a:srgbClr val="CC0000"/>
                </a:solidFill>
                <a:latin typeface="Assistant ExtraLight"/>
                <a:ea typeface="Assistant ExtraLight"/>
                <a:cs typeface="Assistant ExtraLight"/>
                <a:sym typeface="Assistant ExtraLight"/>
              </a:rPr>
              <a:t>2</a:t>
            </a:r>
            <a:r>
              <a:rPr lang="en" sz="1600" baseline="30000">
                <a:solidFill>
                  <a:srgbClr val="CC0000"/>
                </a:solidFill>
                <a:latin typeface="Assistant ExtraLight"/>
                <a:ea typeface="Assistant ExtraLight"/>
                <a:cs typeface="Assistant ExtraLight"/>
                <a:sym typeface="Assistant ExtraLight"/>
              </a:rPr>
              <a:t> </a:t>
            </a:r>
            <a:r>
              <a:rPr lang="en" sz="1900" baseline="30000">
                <a:solidFill>
                  <a:srgbClr val="CC0000"/>
                </a:solidFill>
                <a:latin typeface="Assistant ExtraLight"/>
                <a:ea typeface="Assistant ExtraLight"/>
                <a:cs typeface="Assistant ExtraLight"/>
                <a:sym typeface="Assistant ExtraLight"/>
              </a:rPr>
              <a:t>4</a:t>
            </a:r>
            <a:r>
              <a:rPr lang="en" sz="1600">
                <a:solidFill>
                  <a:srgbClr val="CC0000"/>
                </a:solidFill>
                <a:latin typeface="Assistant ExtraLight"/>
                <a:ea typeface="Assistant ExtraLight"/>
                <a:cs typeface="Assistant ExtraLight"/>
                <a:sym typeface="Assistant ExtraLight"/>
              </a:rPr>
              <a:t> </a:t>
            </a:r>
            <a:br>
              <a:rPr lang="en" sz="1300">
                <a:solidFill>
                  <a:srgbClr val="CC0000"/>
                </a:solidFill>
                <a:latin typeface="Assistant ExtraLight"/>
                <a:ea typeface="Assistant ExtraLight"/>
                <a:cs typeface="Assistant ExtraLight"/>
                <a:sym typeface="Assistant ExtraLight"/>
              </a:rPr>
            </a:br>
            <a:r>
              <a:rPr lang="en" sz="1300">
                <a:solidFill>
                  <a:srgbClr val="CC0000"/>
                </a:solidFill>
                <a:latin typeface="Assistant ExtraLight"/>
                <a:ea typeface="Assistant ExtraLight"/>
                <a:cs typeface="Assistant ExtraLight"/>
                <a:sym typeface="Assistant ExtraLight"/>
              </a:rPr>
              <a:t>= </a:t>
            </a:r>
            <a:r>
              <a:rPr lang="en" sz="1800" b="1">
                <a:solidFill>
                  <a:srgbClr val="CC0000"/>
                </a:solidFill>
                <a:latin typeface="Assistant"/>
                <a:ea typeface="Assistant"/>
                <a:cs typeface="Assistant"/>
                <a:sym typeface="Assistant"/>
              </a:rPr>
              <a:t>n</a:t>
            </a:r>
            <a:r>
              <a:rPr lang="en" sz="1800" b="1" baseline="30000">
                <a:solidFill>
                  <a:srgbClr val="CC0000"/>
                </a:solidFill>
                <a:latin typeface="Assistant"/>
                <a:ea typeface="Assistant"/>
                <a:cs typeface="Assistant"/>
                <a:sym typeface="Assistant"/>
              </a:rPr>
              <a:t>2</a:t>
            </a:r>
            <a:endParaRPr sz="1800" b="1" baseline="30000">
              <a:solidFill>
                <a:srgbClr val="CC0000"/>
              </a:solidFill>
              <a:latin typeface="Assistant"/>
              <a:ea typeface="Assistant"/>
              <a:cs typeface="Assistant"/>
              <a:sym typeface="Assistant"/>
            </a:endParaRPr>
          </a:p>
        </p:txBody>
      </p:sp>
      <p:sp>
        <p:nvSpPr>
          <p:cNvPr id="1571" name="Google Shape;1571;p111"/>
          <p:cNvSpPr txBox="1"/>
          <p:nvPr/>
        </p:nvSpPr>
        <p:spPr>
          <a:xfrm>
            <a:off x="5605123" y="3835429"/>
            <a:ext cx="426300" cy="37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b="1">
                <a:solidFill>
                  <a:srgbClr val="CC0000"/>
                </a:solidFill>
                <a:latin typeface="Assistant"/>
                <a:ea typeface="Assistant"/>
                <a:cs typeface="Assistant"/>
                <a:sym typeface="Assistant"/>
              </a:rPr>
              <a:t>n</a:t>
            </a:r>
            <a:r>
              <a:rPr lang="en" sz="1900" b="1" baseline="30000">
                <a:solidFill>
                  <a:srgbClr val="CC0000"/>
                </a:solidFill>
                <a:latin typeface="Assistant"/>
                <a:ea typeface="Assistant"/>
                <a:cs typeface="Assistant"/>
                <a:sym typeface="Assistant"/>
              </a:rPr>
              <a:t>2</a:t>
            </a:r>
            <a:endParaRPr sz="1900" b="1" baseline="30000">
              <a:solidFill>
                <a:srgbClr val="CC0000"/>
              </a:solidFill>
              <a:latin typeface="Assistant"/>
              <a:ea typeface="Assistant"/>
              <a:cs typeface="Assistant"/>
              <a:sym typeface="Assistant"/>
            </a:endParaRPr>
          </a:p>
        </p:txBody>
      </p:sp>
      <p:sp>
        <p:nvSpPr>
          <p:cNvPr id="1572" name="Google Shape;1572;p111"/>
          <p:cNvSpPr txBox="1"/>
          <p:nvPr/>
        </p:nvSpPr>
        <p:spPr>
          <a:xfrm>
            <a:off x="293850" y="4594775"/>
            <a:ext cx="8556300" cy="42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CC0000"/>
                </a:solidFill>
                <a:latin typeface="Assistant"/>
                <a:ea typeface="Assistant"/>
                <a:cs typeface="Assistant"/>
                <a:sym typeface="Assistant"/>
              </a:rPr>
              <a:t>For Karatsuba’s, we’ll replace the branching factor of 4 with a 3!  </a:t>
            </a:r>
            <a:r>
              <a:rPr lang="en" sz="2000">
                <a:solidFill>
                  <a:srgbClr val="CC0000"/>
                </a:solidFill>
                <a:latin typeface="Assistant ExtraLight"/>
                <a:ea typeface="Assistant ExtraLight"/>
                <a:cs typeface="Assistant ExtraLight"/>
                <a:sym typeface="Assistant ExtraLight"/>
              </a:rPr>
              <a:t>⇒ </a:t>
            </a:r>
            <a:endParaRPr sz="2000">
              <a:solidFill>
                <a:srgbClr val="CC0000"/>
              </a:solidFill>
              <a:latin typeface="Assistant ExtraLight"/>
              <a:ea typeface="Assistant ExtraLight"/>
              <a:cs typeface="Assistant ExtraLight"/>
              <a:sym typeface="Assistant ExtraLight"/>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p112"/>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WHAT’S THE RUNTIME?</a:t>
            </a:r>
            <a:endParaRPr sz="3600">
              <a:solidFill>
                <a:schemeClr val="accent5"/>
              </a:solidFill>
              <a:latin typeface="Lato Light"/>
              <a:ea typeface="Lato Light"/>
              <a:cs typeface="Lato Light"/>
              <a:sym typeface="Lato Light"/>
            </a:endParaRPr>
          </a:p>
        </p:txBody>
      </p:sp>
      <p:sp>
        <p:nvSpPr>
          <p:cNvPr id="1612" name="Google Shape;1612;p112"/>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52</a:t>
            </a:fld>
            <a:endParaRPr/>
          </a:p>
        </p:txBody>
      </p:sp>
      <p:sp>
        <p:nvSpPr>
          <p:cNvPr id="1579" name="Google Shape;1579;p112"/>
          <p:cNvSpPr/>
          <p:nvPr/>
        </p:nvSpPr>
        <p:spPr>
          <a:xfrm>
            <a:off x="1763750" y="1774397"/>
            <a:ext cx="963900" cy="3198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5"/>
                </a:solidFill>
                <a:latin typeface="Assistant"/>
                <a:ea typeface="Assistant"/>
                <a:cs typeface="Assistant"/>
                <a:sym typeface="Assistant"/>
              </a:rPr>
              <a:t>n</a:t>
            </a:r>
            <a:endParaRPr b="1">
              <a:solidFill>
                <a:schemeClr val="accent5"/>
              </a:solidFill>
              <a:latin typeface="Assistant"/>
              <a:ea typeface="Assistant"/>
              <a:cs typeface="Assistant"/>
              <a:sym typeface="Assistant"/>
            </a:endParaRPr>
          </a:p>
        </p:txBody>
      </p:sp>
      <p:sp>
        <p:nvSpPr>
          <p:cNvPr id="1580" name="Google Shape;1580;p112"/>
          <p:cNvSpPr/>
          <p:nvPr/>
        </p:nvSpPr>
        <p:spPr>
          <a:xfrm>
            <a:off x="1266363" y="232114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581" name="Google Shape;1581;p112"/>
          <p:cNvCxnSpPr>
            <a:stCxn id="1579" idx="2"/>
            <a:endCxn id="1580" idx="0"/>
          </p:cNvCxnSpPr>
          <p:nvPr/>
        </p:nvCxnSpPr>
        <p:spPr>
          <a:xfrm flipH="1">
            <a:off x="1533800" y="2094197"/>
            <a:ext cx="711900" cy="226800"/>
          </a:xfrm>
          <a:prstGeom prst="straightConnector1">
            <a:avLst/>
          </a:prstGeom>
          <a:noFill/>
          <a:ln w="9525" cap="flat" cmpd="sng">
            <a:solidFill>
              <a:srgbClr val="595959"/>
            </a:solidFill>
            <a:prstDash val="dot"/>
            <a:round/>
            <a:headEnd type="none" w="med" len="med"/>
            <a:tailEnd type="none" w="med" len="med"/>
          </a:ln>
        </p:spPr>
      </p:cxnSp>
      <p:cxnSp>
        <p:nvCxnSpPr>
          <p:cNvPr id="1582" name="Google Shape;1582;p112"/>
          <p:cNvCxnSpPr>
            <a:stCxn id="1579" idx="2"/>
            <a:endCxn id="1583" idx="0"/>
          </p:cNvCxnSpPr>
          <p:nvPr/>
        </p:nvCxnSpPr>
        <p:spPr>
          <a:xfrm>
            <a:off x="2245700" y="2094197"/>
            <a:ext cx="0" cy="226800"/>
          </a:xfrm>
          <a:prstGeom prst="straightConnector1">
            <a:avLst/>
          </a:prstGeom>
          <a:noFill/>
          <a:ln w="9525" cap="flat" cmpd="sng">
            <a:solidFill>
              <a:srgbClr val="595959"/>
            </a:solidFill>
            <a:prstDash val="dot"/>
            <a:round/>
            <a:headEnd type="none" w="med" len="med"/>
            <a:tailEnd type="none" w="med" len="med"/>
          </a:ln>
        </p:spPr>
      </p:cxnSp>
      <p:sp>
        <p:nvSpPr>
          <p:cNvPr id="1584" name="Google Shape;1584;p112"/>
          <p:cNvSpPr/>
          <p:nvPr/>
        </p:nvSpPr>
        <p:spPr>
          <a:xfrm>
            <a:off x="2690128" y="232114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585" name="Google Shape;1585;p112"/>
          <p:cNvCxnSpPr>
            <a:stCxn id="1579" idx="2"/>
            <a:endCxn id="1584" idx="0"/>
          </p:cNvCxnSpPr>
          <p:nvPr/>
        </p:nvCxnSpPr>
        <p:spPr>
          <a:xfrm>
            <a:off x="2245700" y="2094197"/>
            <a:ext cx="711900" cy="226800"/>
          </a:xfrm>
          <a:prstGeom prst="straightConnector1">
            <a:avLst/>
          </a:prstGeom>
          <a:noFill/>
          <a:ln w="9525" cap="flat" cmpd="sng">
            <a:solidFill>
              <a:schemeClr val="dk2"/>
            </a:solidFill>
            <a:prstDash val="dot"/>
            <a:round/>
            <a:headEnd type="none" w="med" len="med"/>
            <a:tailEnd type="none" w="med" len="med"/>
          </a:ln>
        </p:spPr>
      </p:cxnSp>
      <p:sp>
        <p:nvSpPr>
          <p:cNvPr id="1583" name="Google Shape;1583;p112"/>
          <p:cNvSpPr/>
          <p:nvPr/>
        </p:nvSpPr>
        <p:spPr>
          <a:xfrm>
            <a:off x="1978255" y="2321130"/>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586" name="Google Shape;1586;p112"/>
          <p:cNvSpPr/>
          <p:nvPr/>
        </p:nvSpPr>
        <p:spPr>
          <a:xfrm>
            <a:off x="887874" y="3131746"/>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87" name="Google Shape;1587;p112"/>
          <p:cNvSpPr/>
          <p:nvPr/>
        </p:nvSpPr>
        <p:spPr>
          <a:xfrm>
            <a:off x="1269292"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88" name="Google Shape;1588;p112"/>
          <p:cNvSpPr/>
          <p:nvPr/>
        </p:nvSpPr>
        <p:spPr>
          <a:xfrm>
            <a:off x="1650693"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89" name="Google Shape;1589;p112"/>
          <p:cNvSpPr/>
          <p:nvPr/>
        </p:nvSpPr>
        <p:spPr>
          <a:xfrm>
            <a:off x="2497194"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90" name="Google Shape;1590;p112"/>
          <p:cNvSpPr/>
          <p:nvPr/>
        </p:nvSpPr>
        <p:spPr>
          <a:xfrm>
            <a:off x="2878596"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91" name="Google Shape;1591;p112"/>
          <p:cNvSpPr/>
          <p:nvPr/>
        </p:nvSpPr>
        <p:spPr>
          <a:xfrm>
            <a:off x="3260013" y="3131783"/>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592" name="Google Shape;1592;p112"/>
          <p:cNvSpPr/>
          <p:nvPr/>
        </p:nvSpPr>
        <p:spPr>
          <a:xfrm>
            <a:off x="2073946" y="3131733"/>
            <a:ext cx="3435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93" name="Google Shape;1593;p112"/>
          <p:cNvSpPr/>
          <p:nvPr/>
        </p:nvSpPr>
        <p:spPr>
          <a:xfrm>
            <a:off x="87782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94" name="Google Shape;1594;p112"/>
          <p:cNvSpPr/>
          <p:nvPr/>
        </p:nvSpPr>
        <p:spPr>
          <a:xfrm>
            <a:off x="117648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95" name="Google Shape;1595;p112"/>
          <p:cNvSpPr/>
          <p:nvPr/>
        </p:nvSpPr>
        <p:spPr>
          <a:xfrm>
            <a:off x="1475158"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96" name="Google Shape;1596;p112"/>
          <p:cNvSpPr/>
          <p:nvPr/>
        </p:nvSpPr>
        <p:spPr>
          <a:xfrm>
            <a:off x="1773818"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97" name="Google Shape;1597;p112"/>
          <p:cNvSpPr/>
          <p:nvPr/>
        </p:nvSpPr>
        <p:spPr>
          <a:xfrm>
            <a:off x="2106409" y="3962062"/>
            <a:ext cx="2787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598" name="Google Shape;1598;p112"/>
          <p:cNvSpPr/>
          <p:nvPr/>
        </p:nvSpPr>
        <p:spPr>
          <a:xfrm>
            <a:off x="574657"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599" name="Google Shape;1599;p112"/>
          <p:cNvSpPr/>
          <p:nvPr/>
        </p:nvSpPr>
        <p:spPr>
          <a:xfrm>
            <a:off x="363581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00" name="Google Shape;1600;p112"/>
          <p:cNvSpPr/>
          <p:nvPr/>
        </p:nvSpPr>
        <p:spPr>
          <a:xfrm>
            <a:off x="2735315" y="3962062"/>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01" name="Google Shape;1601;p112"/>
          <p:cNvSpPr/>
          <p:nvPr/>
        </p:nvSpPr>
        <p:spPr>
          <a:xfrm>
            <a:off x="3033974" y="39620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02" name="Google Shape;1602;p112"/>
          <p:cNvSpPr/>
          <p:nvPr/>
        </p:nvSpPr>
        <p:spPr>
          <a:xfrm>
            <a:off x="333264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03" name="Google Shape;1603;p112"/>
          <p:cNvSpPr/>
          <p:nvPr/>
        </p:nvSpPr>
        <p:spPr>
          <a:xfrm>
            <a:off x="2432123"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04" name="Google Shape;1604;p112"/>
          <p:cNvSpPr/>
          <p:nvPr/>
        </p:nvSpPr>
        <p:spPr>
          <a:xfrm>
            <a:off x="2073946" y="3537565"/>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05" name="Google Shape;1605;p112"/>
          <p:cNvSpPr/>
          <p:nvPr/>
        </p:nvSpPr>
        <p:spPr>
          <a:xfrm>
            <a:off x="2073946" y="2713798"/>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06" name="Google Shape;1606;p112"/>
          <p:cNvSpPr txBox="1"/>
          <p:nvPr/>
        </p:nvSpPr>
        <p:spPr>
          <a:xfrm>
            <a:off x="275975" y="1172700"/>
            <a:ext cx="8556300" cy="42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CC0000"/>
                </a:solidFill>
                <a:latin typeface="Assistant"/>
                <a:ea typeface="Assistant"/>
                <a:cs typeface="Assistant"/>
                <a:sym typeface="Assistant"/>
              </a:rPr>
              <a:t>Karatsuba Multiplication Recursion Tree</a:t>
            </a:r>
            <a:endParaRPr sz="2000" b="1">
              <a:solidFill>
                <a:srgbClr val="CC0000"/>
              </a:solidFill>
              <a:latin typeface="Assistant"/>
              <a:ea typeface="Assistant"/>
              <a:cs typeface="Assistant"/>
              <a:sym typeface="Assistant"/>
            </a:endParaRPr>
          </a:p>
        </p:txBody>
      </p:sp>
      <p:sp>
        <p:nvSpPr>
          <p:cNvPr id="1607" name="Google Shape;1607;p112"/>
          <p:cNvSpPr txBox="1"/>
          <p:nvPr/>
        </p:nvSpPr>
        <p:spPr>
          <a:xfrm>
            <a:off x="4375575" y="169480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0</a:t>
            </a:r>
            <a:r>
              <a:rPr lang="en" sz="1800">
                <a:latin typeface="Assistant ExtraLight"/>
                <a:ea typeface="Assistant ExtraLight"/>
                <a:cs typeface="Assistant ExtraLight"/>
                <a:sym typeface="Assistant ExtraLight"/>
              </a:rPr>
              <a:t>: 1 problem of size n</a:t>
            </a:r>
            <a:endParaRPr sz="1800">
              <a:latin typeface="Assistant ExtraLight"/>
              <a:ea typeface="Assistant ExtraLight"/>
              <a:cs typeface="Assistant ExtraLight"/>
              <a:sym typeface="Assistant ExtraLight"/>
            </a:endParaRPr>
          </a:p>
        </p:txBody>
      </p:sp>
      <p:sp>
        <p:nvSpPr>
          <p:cNvPr id="1608" name="Google Shape;1608;p112"/>
          <p:cNvSpPr txBox="1"/>
          <p:nvPr/>
        </p:nvSpPr>
        <p:spPr>
          <a:xfrm>
            <a:off x="4375575" y="222655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1</a:t>
            </a:r>
            <a:r>
              <a:rPr lang="en" sz="1800">
                <a:latin typeface="Assistant ExtraLight"/>
                <a:ea typeface="Assistant ExtraLight"/>
                <a:cs typeface="Assistant ExtraLight"/>
                <a:sym typeface="Assistant ExtraLight"/>
              </a:rPr>
              <a:t>: 3</a:t>
            </a:r>
            <a:r>
              <a:rPr lang="en" sz="1800" baseline="30000">
                <a:latin typeface="Assistant ExtraLight"/>
                <a:ea typeface="Assistant ExtraLight"/>
                <a:cs typeface="Assistant ExtraLight"/>
                <a:sym typeface="Assistant ExtraLight"/>
              </a:rPr>
              <a:t>1</a:t>
            </a:r>
            <a:r>
              <a:rPr lang="en" sz="1800">
                <a:latin typeface="Assistant ExtraLight"/>
                <a:ea typeface="Assistant ExtraLight"/>
                <a:cs typeface="Assistant ExtraLight"/>
                <a:sym typeface="Assistant ExtraLight"/>
              </a:rPr>
              <a:t> problems of size n/2</a:t>
            </a:r>
            <a:endParaRPr sz="1800">
              <a:latin typeface="Assistant ExtraLight"/>
              <a:ea typeface="Assistant ExtraLight"/>
              <a:cs typeface="Assistant ExtraLight"/>
              <a:sym typeface="Assistant ExtraLight"/>
            </a:endParaRPr>
          </a:p>
        </p:txBody>
      </p:sp>
      <p:sp>
        <p:nvSpPr>
          <p:cNvPr id="1609" name="Google Shape;1609;p112"/>
          <p:cNvSpPr txBox="1"/>
          <p:nvPr/>
        </p:nvSpPr>
        <p:spPr>
          <a:xfrm>
            <a:off x="4375575" y="3062425"/>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t</a:t>
            </a:r>
            <a:r>
              <a:rPr lang="en" sz="1800">
                <a:latin typeface="Assistant ExtraLight"/>
                <a:ea typeface="Assistant ExtraLight"/>
                <a:cs typeface="Assistant ExtraLight"/>
                <a:sym typeface="Assistant ExtraLight"/>
              </a:rPr>
              <a:t>: 3</a:t>
            </a:r>
            <a:r>
              <a:rPr lang="en" sz="1800" baseline="30000">
                <a:latin typeface="Assistant ExtraLight"/>
                <a:ea typeface="Assistant ExtraLight"/>
                <a:cs typeface="Assistant ExtraLight"/>
                <a:sym typeface="Assistant ExtraLight"/>
              </a:rPr>
              <a:t>t</a:t>
            </a:r>
            <a:r>
              <a:rPr lang="en" sz="1800">
                <a:latin typeface="Assistant ExtraLight"/>
                <a:ea typeface="Assistant ExtraLight"/>
                <a:cs typeface="Assistant ExtraLight"/>
                <a:sym typeface="Assistant ExtraLight"/>
              </a:rPr>
              <a:t> problems of size n/2</a:t>
            </a:r>
            <a:r>
              <a:rPr lang="en" sz="1800" baseline="30000">
                <a:latin typeface="Assistant ExtraLight"/>
                <a:ea typeface="Assistant ExtraLight"/>
                <a:cs typeface="Assistant ExtraLight"/>
                <a:sym typeface="Assistant ExtraLight"/>
              </a:rPr>
              <a:t>t</a:t>
            </a:r>
            <a:endParaRPr sz="1800" baseline="30000">
              <a:latin typeface="Assistant ExtraLight"/>
              <a:ea typeface="Assistant ExtraLight"/>
              <a:cs typeface="Assistant ExtraLight"/>
              <a:sym typeface="Assistant ExtraLight"/>
            </a:endParaRPr>
          </a:p>
        </p:txBody>
      </p:sp>
      <p:sp>
        <p:nvSpPr>
          <p:cNvPr id="1610" name="Google Shape;1610;p112"/>
          <p:cNvSpPr txBox="1"/>
          <p:nvPr/>
        </p:nvSpPr>
        <p:spPr>
          <a:xfrm>
            <a:off x="4375575" y="3889988"/>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log</a:t>
            </a:r>
            <a:r>
              <a:rPr lang="en" sz="1800" b="1" baseline="-25000">
                <a:latin typeface="Assistant"/>
                <a:ea typeface="Assistant"/>
                <a:cs typeface="Assistant"/>
                <a:sym typeface="Assistant"/>
              </a:rPr>
              <a:t>2</a:t>
            </a:r>
            <a:r>
              <a:rPr lang="en" sz="1800" b="1">
                <a:latin typeface="Assistant"/>
                <a:ea typeface="Assistant"/>
                <a:cs typeface="Assistant"/>
                <a:sym typeface="Assistant"/>
              </a:rPr>
              <a:t>n</a:t>
            </a:r>
            <a:r>
              <a:rPr lang="en" sz="1800">
                <a:latin typeface="Assistant ExtraLight"/>
                <a:ea typeface="Assistant ExtraLight"/>
                <a:cs typeface="Assistant ExtraLight"/>
                <a:sym typeface="Assistant ExtraLight"/>
              </a:rPr>
              <a:t>: ____ problems of size 1</a:t>
            </a:r>
            <a:endParaRPr sz="1800" baseline="30000">
              <a:latin typeface="Assistant ExtraLight"/>
              <a:ea typeface="Assistant ExtraLight"/>
              <a:cs typeface="Assistant ExtraLight"/>
              <a:sym typeface="Assistant ExtraLight"/>
            </a:endParaRPr>
          </a:p>
        </p:txBody>
      </p:sp>
      <p:sp>
        <p:nvSpPr>
          <p:cNvPr id="1611" name="Google Shape;1611;p112"/>
          <p:cNvSpPr txBox="1"/>
          <p:nvPr/>
        </p:nvSpPr>
        <p:spPr>
          <a:xfrm>
            <a:off x="7462525" y="1694800"/>
            <a:ext cx="1482000" cy="21030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CC0000"/>
                </a:solidFill>
                <a:latin typeface="Assistant"/>
                <a:ea typeface="Assistant"/>
                <a:cs typeface="Assistant"/>
                <a:sym typeface="Assistant"/>
              </a:rPr>
              <a:t>log</a:t>
            </a:r>
            <a:r>
              <a:rPr lang="en" sz="1500" b="1" baseline="-25000">
                <a:solidFill>
                  <a:srgbClr val="CC0000"/>
                </a:solidFill>
                <a:latin typeface="Assistant"/>
                <a:ea typeface="Assistant"/>
                <a:cs typeface="Assistant"/>
                <a:sym typeface="Assistant"/>
              </a:rPr>
              <a:t>2</a:t>
            </a:r>
            <a:r>
              <a:rPr lang="en" sz="1500" b="1">
                <a:solidFill>
                  <a:srgbClr val="CC0000"/>
                </a:solidFill>
                <a:latin typeface="Assistant"/>
                <a:ea typeface="Assistant"/>
                <a:cs typeface="Assistant"/>
                <a:sym typeface="Assistant"/>
              </a:rPr>
              <a:t>n levels </a:t>
            </a:r>
            <a:br>
              <a:rPr lang="en" sz="1300" b="1">
                <a:solidFill>
                  <a:srgbClr val="CC0000"/>
                </a:solidFill>
                <a:latin typeface="Assistant"/>
                <a:ea typeface="Assistant"/>
                <a:cs typeface="Assistant"/>
                <a:sym typeface="Assistant"/>
              </a:rPr>
            </a:br>
            <a:r>
              <a:rPr lang="en" sz="1300">
                <a:solidFill>
                  <a:srgbClr val="CC0000"/>
                </a:solidFill>
                <a:latin typeface="Assistant ExtraLight"/>
                <a:ea typeface="Assistant ExtraLight"/>
                <a:cs typeface="Assistant ExtraLight"/>
                <a:sym typeface="Assistant ExtraLight"/>
              </a:rPr>
              <a:t>(you need to cut n in half log</a:t>
            </a:r>
            <a:r>
              <a:rPr lang="en" sz="1300" baseline="-25000">
                <a:solidFill>
                  <a:srgbClr val="CC0000"/>
                </a:solidFill>
                <a:latin typeface="Assistant ExtraLight"/>
                <a:ea typeface="Assistant ExtraLight"/>
                <a:cs typeface="Assistant ExtraLight"/>
                <a:sym typeface="Assistant ExtraLight"/>
              </a:rPr>
              <a:t>2</a:t>
            </a:r>
            <a:r>
              <a:rPr lang="en" sz="1300">
                <a:solidFill>
                  <a:srgbClr val="CC0000"/>
                </a:solidFill>
                <a:latin typeface="Assistant ExtraLight"/>
                <a:ea typeface="Assistant ExtraLight"/>
                <a:cs typeface="Assistant ExtraLight"/>
                <a:sym typeface="Assistant ExtraLight"/>
              </a:rPr>
              <a:t>n times to get to size 1)</a:t>
            </a: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r>
              <a:rPr lang="en" sz="1300" b="1">
                <a:solidFill>
                  <a:schemeClr val="lt1"/>
                </a:solidFill>
                <a:latin typeface="Assistant"/>
                <a:ea typeface="Assistant"/>
                <a:cs typeface="Assistant"/>
                <a:sym typeface="Assistant"/>
              </a:rPr>
              <a:t># of problems on last level (size 1)</a:t>
            </a:r>
            <a:br>
              <a:rPr lang="en" sz="1300">
                <a:solidFill>
                  <a:schemeClr val="lt1"/>
                </a:solidFill>
                <a:latin typeface="Assistant ExtraLight"/>
                <a:ea typeface="Assistant ExtraLight"/>
                <a:cs typeface="Assistant ExtraLight"/>
                <a:sym typeface="Assistant ExtraLight"/>
              </a:rPr>
            </a:br>
            <a:r>
              <a:rPr lang="en" sz="1300">
                <a:solidFill>
                  <a:schemeClr val="lt1"/>
                </a:solidFill>
                <a:latin typeface="Assistant ExtraLight"/>
                <a:ea typeface="Assistant ExtraLight"/>
                <a:cs typeface="Assistant ExtraLight"/>
                <a:sym typeface="Assistant ExtraLight"/>
              </a:rPr>
              <a:t>=</a:t>
            </a:r>
            <a:r>
              <a:rPr lang="en" sz="1500">
                <a:solidFill>
                  <a:schemeClr val="lt1"/>
                </a:solidFill>
                <a:latin typeface="Assistant ExtraLight"/>
                <a:ea typeface="Assistant ExtraLight"/>
                <a:cs typeface="Assistant ExtraLight"/>
                <a:sym typeface="Assistant ExtraLight"/>
              </a:rPr>
              <a:t> </a:t>
            </a:r>
            <a:r>
              <a:rPr lang="en" sz="2000">
                <a:solidFill>
                  <a:schemeClr val="lt1"/>
                </a:solidFill>
                <a:latin typeface="Assistant ExtraLight"/>
                <a:ea typeface="Assistant ExtraLight"/>
                <a:cs typeface="Assistant ExtraLight"/>
                <a:sym typeface="Assistant ExtraLight"/>
              </a:rPr>
              <a:t>3</a:t>
            </a:r>
            <a:r>
              <a:rPr lang="en" sz="2000" baseline="30000">
                <a:solidFill>
                  <a:schemeClr val="lt1"/>
                </a:solidFill>
                <a:latin typeface="Assistant ExtraLight"/>
                <a:ea typeface="Assistant ExtraLight"/>
                <a:cs typeface="Assistant ExtraLight"/>
                <a:sym typeface="Assistant ExtraLight"/>
              </a:rPr>
              <a:t>log </a:t>
            </a:r>
            <a:r>
              <a:rPr lang="en" sz="1500" baseline="30000">
                <a:solidFill>
                  <a:schemeClr val="lt1"/>
                </a:solidFill>
                <a:latin typeface="Assistant ExtraLight"/>
                <a:ea typeface="Assistant ExtraLight"/>
                <a:cs typeface="Assistant ExtraLight"/>
                <a:sym typeface="Assistant ExtraLight"/>
              </a:rPr>
              <a:t>2</a:t>
            </a:r>
            <a:r>
              <a:rPr lang="en" sz="1700" baseline="30000">
                <a:solidFill>
                  <a:schemeClr val="lt1"/>
                </a:solidFill>
                <a:latin typeface="Assistant ExtraLight"/>
                <a:ea typeface="Assistant ExtraLight"/>
                <a:cs typeface="Assistant ExtraLight"/>
                <a:sym typeface="Assistant ExtraLight"/>
              </a:rPr>
              <a:t> </a:t>
            </a:r>
            <a:r>
              <a:rPr lang="en" sz="2000" baseline="30000">
                <a:solidFill>
                  <a:schemeClr val="lt1"/>
                </a:solidFill>
                <a:latin typeface="Assistant ExtraLight"/>
                <a:ea typeface="Assistant ExtraLight"/>
                <a:cs typeface="Assistant ExtraLight"/>
                <a:sym typeface="Assistant ExtraLight"/>
              </a:rPr>
              <a:t>n</a:t>
            </a:r>
            <a:r>
              <a:rPr lang="en" sz="1800">
                <a:solidFill>
                  <a:schemeClr val="lt1"/>
                </a:solidFill>
                <a:latin typeface="Assistant ExtraLight"/>
                <a:ea typeface="Assistant ExtraLight"/>
                <a:cs typeface="Assistant ExtraLight"/>
                <a:sym typeface="Assistant ExtraLight"/>
              </a:rPr>
              <a:t> </a:t>
            </a:r>
            <a:r>
              <a:rPr lang="en" sz="1300">
                <a:solidFill>
                  <a:schemeClr val="lt1"/>
                </a:solidFill>
                <a:latin typeface="Assistant ExtraLight"/>
                <a:ea typeface="Assistant ExtraLight"/>
                <a:cs typeface="Assistant ExtraLight"/>
                <a:sym typeface="Assistant ExtraLight"/>
              </a:rPr>
              <a:t>= </a:t>
            </a:r>
            <a:r>
              <a:rPr lang="en" sz="1900">
                <a:solidFill>
                  <a:schemeClr val="lt1"/>
                </a:solidFill>
                <a:latin typeface="Assistant ExtraLight"/>
                <a:ea typeface="Assistant ExtraLight"/>
                <a:cs typeface="Assistant ExtraLight"/>
                <a:sym typeface="Assistant ExtraLight"/>
              </a:rPr>
              <a:t>n</a:t>
            </a:r>
            <a:r>
              <a:rPr lang="en" sz="1900" baseline="30000">
                <a:solidFill>
                  <a:schemeClr val="lt1"/>
                </a:solidFill>
                <a:latin typeface="Assistant ExtraLight"/>
                <a:ea typeface="Assistant ExtraLight"/>
                <a:cs typeface="Assistant ExtraLight"/>
                <a:sym typeface="Assistant ExtraLight"/>
              </a:rPr>
              <a:t>log </a:t>
            </a:r>
            <a:r>
              <a:rPr lang="en" sz="1500" baseline="30000">
                <a:solidFill>
                  <a:schemeClr val="lt1"/>
                </a:solidFill>
                <a:latin typeface="Assistant ExtraLight"/>
                <a:ea typeface="Assistant ExtraLight"/>
                <a:cs typeface="Assistant ExtraLight"/>
                <a:sym typeface="Assistant ExtraLight"/>
              </a:rPr>
              <a:t>2</a:t>
            </a:r>
            <a:r>
              <a:rPr lang="en" sz="1600" baseline="30000">
                <a:solidFill>
                  <a:schemeClr val="lt1"/>
                </a:solidFill>
                <a:latin typeface="Assistant ExtraLight"/>
                <a:ea typeface="Assistant ExtraLight"/>
                <a:cs typeface="Assistant ExtraLight"/>
                <a:sym typeface="Assistant ExtraLight"/>
              </a:rPr>
              <a:t> </a:t>
            </a:r>
            <a:r>
              <a:rPr lang="en" sz="1900" baseline="30000">
                <a:solidFill>
                  <a:schemeClr val="lt1"/>
                </a:solidFill>
                <a:latin typeface="Assistant ExtraLight"/>
                <a:ea typeface="Assistant ExtraLight"/>
                <a:cs typeface="Assistant ExtraLight"/>
                <a:sym typeface="Assistant ExtraLight"/>
              </a:rPr>
              <a:t>3</a:t>
            </a:r>
            <a:r>
              <a:rPr lang="en" sz="1600">
                <a:solidFill>
                  <a:schemeClr val="lt1"/>
                </a:solidFill>
                <a:latin typeface="Assistant ExtraLight"/>
                <a:ea typeface="Assistant ExtraLight"/>
                <a:cs typeface="Assistant ExtraLight"/>
                <a:sym typeface="Assistant ExtraLight"/>
              </a:rPr>
              <a:t> </a:t>
            </a:r>
            <a:br>
              <a:rPr lang="en" sz="1300">
                <a:solidFill>
                  <a:schemeClr val="lt1"/>
                </a:solidFill>
                <a:latin typeface="Assistant ExtraLight"/>
                <a:ea typeface="Assistant ExtraLight"/>
                <a:cs typeface="Assistant ExtraLight"/>
                <a:sym typeface="Assistant ExtraLight"/>
              </a:rPr>
            </a:br>
            <a:r>
              <a:rPr lang="en" sz="1300">
                <a:solidFill>
                  <a:schemeClr val="lt1"/>
                </a:solidFill>
                <a:latin typeface="Assistant ExtraLight"/>
                <a:ea typeface="Assistant ExtraLight"/>
                <a:cs typeface="Assistant ExtraLight"/>
                <a:sym typeface="Assistant ExtraLight"/>
              </a:rPr>
              <a:t>≈ </a:t>
            </a:r>
            <a:r>
              <a:rPr lang="en" sz="1800" b="1">
                <a:solidFill>
                  <a:schemeClr val="lt1"/>
                </a:solidFill>
                <a:latin typeface="Assistant"/>
                <a:ea typeface="Assistant"/>
                <a:cs typeface="Assistant"/>
                <a:sym typeface="Assistant"/>
              </a:rPr>
              <a:t>n</a:t>
            </a:r>
            <a:r>
              <a:rPr lang="en" sz="1800" b="1" baseline="30000">
                <a:solidFill>
                  <a:schemeClr val="lt1"/>
                </a:solidFill>
                <a:latin typeface="Assistant"/>
                <a:ea typeface="Assistant"/>
                <a:cs typeface="Assistant"/>
                <a:sym typeface="Assistant"/>
              </a:rPr>
              <a:t>1.6</a:t>
            </a:r>
            <a:endParaRPr sz="1800" b="1" baseline="30000">
              <a:solidFill>
                <a:schemeClr val="lt1"/>
              </a:solidFill>
              <a:latin typeface="Assistant"/>
              <a:ea typeface="Assistant"/>
              <a:cs typeface="Assistant"/>
              <a:sym typeface="Assistant"/>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616"/>
        <p:cNvGrpSpPr/>
        <p:nvPr/>
      </p:nvGrpSpPr>
      <p:grpSpPr>
        <a:xfrm>
          <a:off x="0" y="0"/>
          <a:ext cx="0" cy="0"/>
          <a:chOff x="0" y="0"/>
          <a:chExt cx="0" cy="0"/>
        </a:xfrm>
      </p:grpSpPr>
      <p:sp>
        <p:nvSpPr>
          <p:cNvPr id="1617" name="Google Shape;1617;p113"/>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WHAT’S THE RUNTIME?</a:t>
            </a:r>
            <a:endParaRPr sz="3600">
              <a:solidFill>
                <a:schemeClr val="accent5"/>
              </a:solidFill>
              <a:latin typeface="Lato Light"/>
              <a:ea typeface="Lato Light"/>
              <a:cs typeface="Lato Light"/>
              <a:sym typeface="Lato Light"/>
            </a:endParaRPr>
          </a:p>
        </p:txBody>
      </p:sp>
      <p:sp>
        <p:nvSpPr>
          <p:cNvPr id="1653" name="Google Shape;1653;p113"/>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53</a:t>
            </a:fld>
            <a:endParaRPr/>
          </a:p>
        </p:txBody>
      </p:sp>
      <p:sp>
        <p:nvSpPr>
          <p:cNvPr id="1618" name="Google Shape;1618;p113"/>
          <p:cNvSpPr/>
          <p:nvPr/>
        </p:nvSpPr>
        <p:spPr>
          <a:xfrm>
            <a:off x="1763750" y="1774397"/>
            <a:ext cx="963900" cy="3198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5"/>
                </a:solidFill>
                <a:latin typeface="Assistant"/>
                <a:ea typeface="Assistant"/>
                <a:cs typeface="Assistant"/>
                <a:sym typeface="Assistant"/>
              </a:rPr>
              <a:t>n</a:t>
            </a:r>
            <a:endParaRPr b="1">
              <a:solidFill>
                <a:schemeClr val="accent5"/>
              </a:solidFill>
              <a:latin typeface="Assistant"/>
              <a:ea typeface="Assistant"/>
              <a:cs typeface="Assistant"/>
              <a:sym typeface="Assistant"/>
            </a:endParaRPr>
          </a:p>
        </p:txBody>
      </p:sp>
      <p:sp>
        <p:nvSpPr>
          <p:cNvPr id="1619" name="Google Shape;1619;p113"/>
          <p:cNvSpPr/>
          <p:nvPr/>
        </p:nvSpPr>
        <p:spPr>
          <a:xfrm>
            <a:off x="1266363" y="232114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620" name="Google Shape;1620;p113"/>
          <p:cNvCxnSpPr>
            <a:stCxn id="1618" idx="2"/>
            <a:endCxn id="1619" idx="0"/>
          </p:cNvCxnSpPr>
          <p:nvPr/>
        </p:nvCxnSpPr>
        <p:spPr>
          <a:xfrm flipH="1">
            <a:off x="1533800" y="2094197"/>
            <a:ext cx="711900" cy="226800"/>
          </a:xfrm>
          <a:prstGeom prst="straightConnector1">
            <a:avLst/>
          </a:prstGeom>
          <a:noFill/>
          <a:ln w="9525" cap="flat" cmpd="sng">
            <a:solidFill>
              <a:srgbClr val="595959"/>
            </a:solidFill>
            <a:prstDash val="dot"/>
            <a:round/>
            <a:headEnd type="none" w="med" len="med"/>
            <a:tailEnd type="none" w="med" len="med"/>
          </a:ln>
        </p:spPr>
      </p:cxnSp>
      <p:cxnSp>
        <p:nvCxnSpPr>
          <p:cNvPr id="1621" name="Google Shape;1621;p113"/>
          <p:cNvCxnSpPr>
            <a:stCxn id="1618" idx="2"/>
            <a:endCxn id="1622" idx="0"/>
          </p:cNvCxnSpPr>
          <p:nvPr/>
        </p:nvCxnSpPr>
        <p:spPr>
          <a:xfrm>
            <a:off x="2245700" y="2094197"/>
            <a:ext cx="0" cy="226800"/>
          </a:xfrm>
          <a:prstGeom prst="straightConnector1">
            <a:avLst/>
          </a:prstGeom>
          <a:noFill/>
          <a:ln w="9525" cap="flat" cmpd="sng">
            <a:solidFill>
              <a:srgbClr val="595959"/>
            </a:solidFill>
            <a:prstDash val="dot"/>
            <a:round/>
            <a:headEnd type="none" w="med" len="med"/>
            <a:tailEnd type="none" w="med" len="med"/>
          </a:ln>
        </p:spPr>
      </p:cxnSp>
      <p:sp>
        <p:nvSpPr>
          <p:cNvPr id="1623" name="Google Shape;1623;p113"/>
          <p:cNvSpPr/>
          <p:nvPr/>
        </p:nvSpPr>
        <p:spPr>
          <a:xfrm>
            <a:off x="2690128" y="232114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624" name="Google Shape;1624;p113"/>
          <p:cNvCxnSpPr>
            <a:stCxn id="1618" idx="2"/>
            <a:endCxn id="1623" idx="0"/>
          </p:cNvCxnSpPr>
          <p:nvPr/>
        </p:nvCxnSpPr>
        <p:spPr>
          <a:xfrm>
            <a:off x="2245700" y="2094197"/>
            <a:ext cx="711900" cy="226800"/>
          </a:xfrm>
          <a:prstGeom prst="straightConnector1">
            <a:avLst/>
          </a:prstGeom>
          <a:noFill/>
          <a:ln w="9525" cap="flat" cmpd="sng">
            <a:solidFill>
              <a:schemeClr val="dk2"/>
            </a:solidFill>
            <a:prstDash val="dot"/>
            <a:round/>
            <a:headEnd type="none" w="med" len="med"/>
            <a:tailEnd type="none" w="med" len="med"/>
          </a:ln>
        </p:spPr>
      </p:cxnSp>
      <p:sp>
        <p:nvSpPr>
          <p:cNvPr id="1622" name="Google Shape;1622;p113"/>
          <p:cNvSpPr/>
          <p:nvPr/>
        </p:nvSpPr>
        <p:spPr>
          <a:xfrm>
            <a:off x="1978255" y="2321130"/>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625" name="Google Shape;1625;p113"/>
          <p:cNvSpPr/>
          <p:nvPr/>
        </p:nvSpPr>
        <p:spPr>
          <a:xfrm>
            <a:off x="887874" y="3131746"/>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26" name="Google Shape;1626;p113"/>
          <p:cNvSpPr/>
          <p:nvPr/>
        </p:nvSpPr>
        <p:spPr>
          <a:xfrm>
            <a:off x="1269292"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27" name="Google Shape;1627;p113"/>
          <p:cNvSpPr/>
          <p:nvPr/>
        </p:nvSpPr>
        <p:spPr>
          <a:xfrm>
            <a:off x="1650693"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28" name="Google Shape;1628;p113"/>
          <p:cNvSpPr/>
          <p:nvPr/>
        </p:nvSpPr>
        <p:spPr>
          <a:xfrm>
            <a:off x="2497194"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29" name="Google Shape;1629;p113"/>
          <p:cNvSpPr/>
          <p:nvPr/>
        </p:nvSpPr>
        <p:spPr>
          <a:xfrm>
            <a:off x="2878596"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30" name="Google Shape;1630;p113"/>
          <p:cNvSpPr/>
          <p:nvPr/>
        </p:nvSpPr>
        <p:spPr>
          <a:xfrm>
            <a:off x="3260013" y="3131783"/>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31" name="Google Shape;1631;p113"/>
          <p:cNvSpPr/>
          <p:nvPr/>
        </p:nvSpPr>
        <p:spPr>
          <a:xfrm>
            <a:off x="2073946" y="3131733"/>
            <a:ext cx="3435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32" name="Google Shape;1632;p113"/>
          <p:cNvSpPr/>
          <p:nvPr/>
        </p:nvSpPr>
        <p:spPr>
          <a:xfrm>
            <a:off x="87782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33" name="Google Shape;1633;p113"/>
          <p:cNvSpPr/>
          <p:nvPr/>
        </p:nvSpPr>
        <p:spPr>
          <a:xfrm>
            <a:off x="117648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34" name="Google Shape;1634;p113"/>
          <p:cNvSpPr/>
          <p:nvPr/>
        </p:nvSpPr>
        <p:spPr>
          <a:xfrm>
            <a:off x="1475158"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35" name="Google Shape;1635;p113"/>
          <p:cNvSpPr/>
          <p:nvPr/>
        </p:nvSpPr>
        <p:spPr>
          <a:xfrm>
            <a:off x="1773818"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36" name="Google Shape;1636;p113"/>
          <p:cNvSpPr/>
          <p:nvPr/>
        </p:nvSpPr>
        <p:spPr>
          <a:xfrm>
            <a:off x="2106409" y="3962062"/>
            <a:ext cx="2787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37" name="Google Shape;1637;p113"/>
          <p:cNvSpPr/>
          <p:nvPr/>
        </p:nvSpPr>
        <p:spPr>
          <a:xfrm>
            <a:off x="574657"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38" name="Google Shape;1638;p113"/>
          <p:cNvSpPr/>
          <p:nvPr/>
        </p:nvSpPr>
        <p:spPr>
          <a:xfrm>
            <a:off x="363581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39" name="Google Shape;1639;p113"/>
          <p:cNvSpPr/>
          <p:nvPr/>
        </p:nvSpPr>
        <p:spPr>
          <a:xfrm>
            <a:off x="2735315" y="3962062"/>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40" name="Google Shape;1640;p113"/>
          <p:cNvSpPr/>
          <p:nvPr/>
        </p:nvSpPr>
        <p:spPr>
          <a:xfrm>
            <a:off x="3033974" y="39620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41" name="Google Shape;1641;p113"/>
          <p:cNvSpPr/>
          <p:nvPr/>
        </p:nvSpPr>
        <p:spPr>
          <a:xfrm>
            <a:off x="333264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42" name="Google Shape;1642;p113"/>
          <p:cNvSpPr/>
          <p:nvPr/>
        </p:nvSpPr>
        <p:spPr>
          <a:xfrm>
            <a:off x="2432123"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43" name="Google Shape;1643;p113"/>
          <p:cNvSpPr/>
          <p:nvPr/>
        </p:nvSpPr>
        <p:spPr>
          <a:xfrm>
            <a:off x="2073946" y="3537565"/>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44" name="Google Shape;1644;p113"/>
          <p:cNvSpPr/>
          <p:nvPr/>
        </p:nvSpPr>
        <p:spPr>
          <a:xfrm>
            <a:off x="2073946" y="2713798"/>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45" name="Google Shape;1645;p113"/>
          <p:cNvSpPr txBox="1"/>
          <p:nvPr/>
        </p:nvSpPr>
        <p:spPr>
          <a:xfrm>
            <a:off x="275975" y="1172700"/>
            <a:ext cx="8556300" cy="42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CC0000"/>
                </a:solidFill>
                <a:latin typeface="Assistant"/>
                <a:ea typeface="Assistant"/>
                <a:cs typeface="Assistant"/>
                <a:sym typeface="Assistant"/>
              </a:rPr>
              <a:t>Karatsuba Multiplication Recursion Tree</a:t>
            </a:r>
            <a:endParaRPr sz="2000" b="1">
              <a:solidFill>
                <a:srgbClr val="CC0000"/>
              </a:solidFill>
              <a:latin typeface="Assistant"/>
              <a:ea typeface="Assistant"/>
              <a:cs typeface="Assistant"/>
              <a:sym typeface="Assistant"/>
            </a:endParaRPr>
          </a:p>
        </p:txBody>
      </p:sp>
      <p:sp>
        <p:nvSpPr>
          <p:cNvPr id="1646" name="Google Shape;1646;p113"/>
          <p:cNvSpPr txBox="1"/>
          <p:nvPr/>
        </p:nvSpPr>
        <p:spPr>
          <a:xfrm>
            <a:off x="4375575" y="169480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0</a:t>
            </a:r>
            <a:r>
              <a:rPr lang="en" sz="1800">
                <a:latin typeface="Assistant ExtraLight"/>
                <a:ea typeface="Assistant ExtraLight"/>
                <a:cs typeface="Assistant ExtraLight"/>
                <a:sym typeface="Assistant ExtraLight"/>
              </a:rPr>
              <a:t>: 1 problem of size n</a:t>
            </a:r>
            <a:endParaRPr sz="1800">
              <a:latin typeface="Assistant ExtraLight"/>
              <a:ea typeface="Assistant ExtraLight"/>
              <a:cs typeface="Assistant ExtraLight"/>
              <a:sym typeface="Assistant ExtraLight"/>
            </a:endParaRPr>
          </a:p>
        </p:txBody>
      </p:sp>
      <p:sp>
        <p:nvSpPr>
          <p:cNvPr id="1647" name="Google Shape;1647;p113"/>
          <p:cNvSpPr txBox="1"/>
          <p:nvPr/>
        </p:nvSpPr>
        <p:spPr>
          <a:xfrm>
            <a:off x="4375575" y="222655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1</a:t>
            </a:r>
            <a:r>
              <a:rPr lang="en" sz="1800">
                <a:latin typeface="Assistant ExtraLight"/>
                <a:ea typeface="Assistant ExtraLight"/>
                <a:cs typeface="Assistant ExtraLight"/>
                <a:sym typeface="Assistant ExtraLight"/>
              </a:rPr>
              <a:t>: 3</a:t>
            </a:r>
            <a:r>
              <a:rPr lang="en" sz="1800" baseline="30000">
                <a:latin typeface="Assistant ExtraLight"/>
                <a:ea typeface="Assistant ExtraLight"/>
                <a:cs typeface="Assistant ExtraLight"/>
                <a:sym typeface="Assistant ExtraLight"/>
              </a:rPr>
              <a:t>1</a:t>
            </a:r>
            <a:r>
              <a:rPr lang="en" sz="1800">
                <a:latin typeface="Assistant ExtraLight"/>
                <a:ea typeface="Assistant ExtraLight"/>
                <a:cs typeface="Assistant ExtraLight"/>
                <a:sym typeface="Assistant ExtraLight"/>
              </a:rPr>
              <a:t> problems of size n/2</a:t>
            </a:r>
            <a:endParaRPr sz="1800">
              <a:latin typeface="Assistant ExtraLight"/>
              <a:ea typeface="Assistant ExtraLight"/>
              <a:cs typeface="Assistant ExtraLight"/>
              <a:sym typeface="Assistant ExtraLight"/>
            </a:endParaRPr>
          </a:p>
        </p:txBody>
      </p:sp>
      <p:sp>
        <p:nvSpPr>
          <p:cNvPr id="1648" name="Google Shape;1648;p113"/>
          <p:cNvSpPr txBox="1"/>
          <p:nvPr/>
        </p:nvSpPr>
        <p:spPr>
          <a:xfrm>
            <a:off x="4375575" y="3062425"/>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t</a:t>
            </a:r>
            <a:r>
              <a:rPr lang="en" sz="1800">
                <a:latin typeface="Assistant ExtraLight"/>
                <a:ea typeface="Assistant ExtraLight"/>
                <a:cs typeface="Assistant ExtraLight"/>
                <a:sym typeface="Assistant ExtraLight"/>
              </a:rPr>
              <a:t>: 3</a:t>
            </a:r>
            <a:r>
              <a:rPr lang="en" sz="1800" baseline="30000">
                <a:latin typeface="Assistant ExtraLight"/>
                <a:ea typeface="Assistant ExtraLight"/>
                <a:cs typeface="Assistant ExtraLight"/>
                <a:sym typeface="Assistant ExtraLight"/>
              </a:rPr>
              <a:t>t</a:t>
            </a:r>
            <a:r>
              <a:rPr lang="en" sz="1800">
                <a:latin typeface="Assistant ExtraLight"/>
                <a:ea typeface="Assistant ExtraLight"/>
                <a:cs typeface="Assistant ExtraLight"/>
                <a:sym typeface="Assistant ExtraLight"/>
              </a:rPr>
              <a:t> problems of size n/2</a:t>
            </a:r>
            <a:r>
              <a:rPr lang="en" sz="1800" baseline="30000">
                <a:latin typeface="Assistant ExtraLight"/>
                <a:ea typeface="Assistant ExtraLight"/>
                <a:cs typeface="Assistant ExtraLight"/>
                <a:sym typeface="Assistant ExtraLight"/>
              </a:rPr>
              <a:t>t</a:t>
            </a:r>
            <a:endParaRPr sz="1800" baseline="30000">
              <a:latin typeface="Assistant ExtraLight"/>
              <a:ea typeface="Assistant ExtraLight"/>
              <a:cs typeface="Assistant ExtraLight"/>
              <a:sym typeface="Assistant ExtraLight"/>
            </a:endParaRPr>
          </a:p>
        </p:txBody>
      </p:sp>
      <p:sp>
        <p:nvSpPr>
          <p:cNvPr id="1649" name="Google Shape;1649;p113"/>
          <p:cNvSpPr txBox="1"/>
          <p:nvPr/>
        </p:nvSpPr>
        <p:spPr>
          <a:xfrm>
            <a:off x="4375575" y="3889988"/>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log</a:t>
            </a:r>
            <a:r>
              <a:rPr lang="en" sz="1800" b="1" baseline="-25000">
                <a:latin typeface="Assistant"/>
                <a:ea typeface="Assistant"/>
                <a:cs typeface="Assistant"/>
                <a:sym typeface="Assistant"/>
              </a:rPr>
              <a:t>2</a:t>
            </a:r>
            <a:r>
              <a:rPr lang="en" sz="1800" b="1">
                <a:latin typeface="Assistant"/>
                <a:ea typeface="Assistant"/>
                <a:cs typeface="Assistant"/>
                <a:sym typeface="Assistant"/>
              </a:rPr>
              <a:t>n</a:t>
            </a:r>
            <a:r>
              <a:rPr lang="en" sz="1800">
                <a:latin typeface="Assistant ExtraLight"/>
                <a:ea typeface="Assistant ExtraLight"/>
                <a:cs typeface="Assistant ExtraLight"/>
                <a:sym typeface="Assistant ExtraLight"/>
              </a:rPr>
              <a:t>: ____ problems of size 1</a:t>
            </a:r>
            <a:endParaRPr sz="1800" baseline="30000">
              <a:latin typeface="Assistant ExtraLight"/>
              <a:ea typeface="Assistant ExtraLight"/>
              <a:cs typeface="Assistant ExtraLight"/>
              <a:sym typeface="Assistant ExtraLight"/>
            </a:endParaRPr>
          </a:p>
        </p:txBody>
      </p:sp>
      <p:sp>
        <p:nvSpPr>
          <p:cNvPr id="1650" name="Google Shape;1650;p113"/>
          <p:cNvSpPr txBox="1"/>
          <p:nvPr/>
        </p:nvSpPr>
        <p:spPr>
          <a:xfrm>
            <a:off x="7462525" y="1694800"/>
            <a:ext cx="1482000" cy="21030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CC0000"/>
                </a:solidFill>
                <a:latin typeface="Assistant"/>
                <a:ea typeface="Assistant"/>
                <a:cs typeface="Assistant"/>
                <a:sym typeface="Assistant"/>
              </a:rPr>
              <a:t>log</a:t>
            </a:r>
            <a:r>
              <a:rPr lang="en" sz="1500" b="1" baseline="-25000">
                <a:solidFill>
                  <a:srgbClr val="CC0000"/>
                </a:solidFill>
                <a:latin typeface="Assistant"/>
                <a:ea typeface="Assistant"/>
                <a:cs typeface="Assistant"/>
                <a:sym typeface="Assistant"/>
              </a:rPr>
              <a:t>2</a:t>
            </a:r>
            <a:r>
              <a:rPr lang="en" sz="1500" b="1">
                <a:solidFill>
                  <a:srgbClr val="CC0000"/>
                </a:solidFill>
                <a:latin typeface="Assistant"/>
                <a:ea typeface="Assistant"/>
                <a:cs typeface="Assistant"/>
                <a:sym typeface="Assistant"/>
              </a:rPr>
              <a:t>n levels </a:t>
            </a:r>
            <a:br>
              <a:rPr lang="en" sz="1300" b="1">
                <a:solidFill>
                  <a:srgbClr val="CC0000"/>
                </a:solidFill>
                <a:latin typeface="Assistant"/>
                <a:ea typeface="Assistant"/>
                <a:cs typeface="Assistant"/>
                <a:sym typeface="Assistant"/>
              </a:rPr>
            </a:br>
            <a:r>
              <a:rPr lang="en" sz="1300">
                <a:solidFill>
                  <a:srgbClr val="CC0000"/>
                </a:solidFill>
                <a:latin typeface="Assistant ExtraLight"/>
                <a:ea typeface="Assistant ExtraLight"/>
                <a:cs typeface="Assistant ExtraLight"/>
                <a:sym typeface="Assistant ExtraLight"/>
              </a:rPr>
              <a:t>(you need to cut n in half log</a:t>
            </a:r>
            <a:r>
              <a:rPr lang="en" sz="1300" baseline="-25000">
                <a:solidFill>
                  <a:srgbClr val="CC0000"/>
                </a:solidFill>
                <a:latin typeface="Assistant ExtraLight"/>
                <a:ea typeface="Assistant ExtraLight"/>
                <a:cs typeface="Assistant ExtraLight"/>
                <a:sym typeface="Assistant ExtraLight"/>
              </a:rPr>
              <a:t>2</a:t>
            </a:r>
            <a:r>
              <a:rPr lang="en" sz="1300">
                <a:solidFill>
                  <a:srgbClr val="CC0000"/>
                </a:solidFill>
                <a:latin typeface="Assistant ExtraLight"/>
                <a:ea typeface="Assistant ExtraLight"/>
                <a:cs typeface="Assistant ExtraLight"/>
                <a:sym typeface="Assistant ExtraLight"/>
              </a:rPr>
              <a:t>n times to get to size 1)</a:t>
            </a: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r>
              <a:rPr lang="en" sz="1300" b="1">
                <a:solidFill>
                  <a:srgbClr val="CC0000"/>
                </a:solidFill>
                <a:latin typeface="Assistant"/>
                <a:ea typeface="Assistant"/>
                <a:cs typeface="Assistant"/>
                <a:sym typeface="Assistant"/>
              </a:rPr>
              <a:t># of problems on last level (size 1)</a:t>
            </a:r>
            <a:br>
              <a:rPr lang="en" sz="1300">
                <a:solidFill>
                  <a:srgbClr val="CC0000"/>
                </a:solidFill>
                <a:latin typeface="Assistant ExtraLight"/>
                <a:ea typeface="Assistant ExtraLight"/>
                <a:cs typeface="Assistant ExtraLight"/>
                <a:sym typeface="Assistant ExtraLight"/>
              </a:rPr>
            </a:br>
            <a:r>
              <a:rPr lang="en" sz="1300">
                <a:solidFill>
                  <a:srgbClr val="CC0000"/>
                </a:solidFill>
                <a:latin typeface="Assistant ExtraLight"/>
                <a:ea typeface="Assistant ExtraLight"/>
                <a:cs typeface="Assistant ExtraLight"/>
                <a:sym typeface="Assistant ExtraLight"/>
              </a:rPr>
              <a:t>=</a:t>
            </a:r>
            <a:r>
              <a:rPr lang="en" sz="1500">
                <a:solidFill>
                  <a:srgbClr val="CC0000"/>
                </a:solidFill>
                <a:latin typeface="Assistant ExtraLight"/>
                <a:ea typeface="Assistant ExtraLight"/>
                <a:cs typeface="Assistant ExtraLight"/>
                <a:sym typeface="Assistant ExtraLight"/>
              </a:rPr>
              <a:t> </a:t>
            </a:r>
            <a:r>
              <a:rPr lang="en" sz="2000">
                <a:solidFill>
                  <a:srgbClr val="CC0000"/>
                </a:solidFill>
                <a:latin typeface="Assistant ExtraLight"/>
                <a:ea typeface="Assistant ExtraLight"/>
                <a:cs typeface="Assistant ExtraLight"/>
                <a:sym typeface="Assistant ExtraLight"/>
              </a:rPr>
              <a:t>3</a:t>
            </a:r>
            <a:r>
              <a:rPr lang="en" sz="2000" baseline="30000">
                <a:solidFill>
                  <a:srgbClr val="CC0000"/>
                </a:solidFill>
                <a:latin typeface="Assistant ExtraLight"/>
                <a:ea typeface="Assistant ExtraLight"/>
                <a:cs typeface="Assistant ExtraLight"/>
                <a:sym typeface="Assistant ExtraLight"/>
              </a:rPr>
              <a:t>log </a:t>
            </a:r>
            <a:r>
              <a:rPr lang="en" sz="1500" baseline="30000">
                <a:solidFill>
                  <a:srgbClr val="CC0000"/>
                </a:solidFill>
                <a:latin typeface="Assistant ExtraLight"/>
                <a:ea typeface="Assistant ExtraLight"/>
                <a:cs typeface="Assistant ExtraLight"/>
                <a:sym typeface="Assistant ExtraLight"/>
              </a:rPr>
              <a:t>2</a:t>
            </a:r>
            <a:r>
              <a:rPr lang="en" sz="1700" baseline="30000">
                <a:solidFill>
                  <a:srgbClr val="CC0000"/>
                </a:solidFill>
                <a:latin typeface="Assistant ExtraLight"/>
                <a:ea typeface="Assistant ExtraLight"/>
                <a:cs typeface="Assistant ExtraLight"/>
                <a:sym typeface="Assistant ExtraLight"/>
              </a:rPr>
              <a:t> </a:t>
            </a:r>
            <a:r>
              <a:rPr lang="en" sz="2000" baseline="30000">
                <a:solidFill>
                  <a:srgbClr val="CC0000"/>
                </a:solidFill>
                <a:latin typeface="Assistant ExtraLight"/>
                <a:ea typeface="Assistant ExtraLight"/>
                <a:cs typeface="Assistant ExtraLight"/>
                <a:sym typeface="Assistant ExtraLight"/>
              </a:rPr>
              <a:t>n</a:t>
            </a:r>
            <a:r>
              <a:rPr lang="en" sz="1800">
                <a:solidFill>
                  <a:srgbClr val="CC0000"/>
                </a:solidFill>
                <a:latin typeface="Assistant ExtraLight"/>
                <a:ea typeface="Assistant ExtraLight"/>
                <a:cs typeface="Assistant ExtraLight"/>
                <a:sym typeface="Assistant ExtraLight"/>
              </a:rPr>
              <a:t> </a:t>
            </a:r>
            <a:r>
              <a:rPr lang="en" sz="1300">
                <a:solidFill>
                  <a:srgbClr val="CC0000"/>
                </a:solidFill>
                <a:latin typeface="Assistant ExtraLight"/>
                <a:ea typeface="Assistant ExtraLight"/>
                <a:cs typeface="Assistant ExtraLight"/>
                <a:sym typeface="Assistant ExtraLight"/>
              </a:rPr>
              <a:t>= </a:t>
            </a:r>
            <a:r>
              <a:rPr lang="en" sz="1900">
                <a:solidFill>
                  <a:srgbClr val="CC0000"/>
                </a:solidFill>
                <a:latin typeface="Assistant ExtraLight"/>
                <a:ea typeface="Assistant ExtraLight"/>
                <a:cs typeface="Assistant ExtraLight"/>
                <a:sym typeface="Assistant ExtraLight"/>
              </a:rPr>
              <a:t>n</a:t>
            </a:r>
            <a:r>
              <a:rPr lang="en" sz="1900" baseline="30000">
                <a:solidFill>
                  <a:srgbClr val="CC0000"/>
                </a:solidFill>
                <a:latin typeface="Assistant ExtraLight"/>
                <a:ea typeface="Assistant ExtraLight"/>
                <a:cs typeface="Assistant ExtraLight"/>
                <a:sym typeface="Assistant ExtraLight"/>
              </a:rPr>
              <a:t>log </a:t>
            </a:r>
            <a:r>
              <a:rPr lang="en" sz="1500" baseline="30000">
                <a:solidFill>
                  <a:srgbClr val="CC0000"/>
                </a:solidFill>
                <a:latin typeface="Assistant ExtraLight"/>
                <a:ea typeface="Assistant ExtraLight"/>
                <a:cs typeface="Assistant ExtraLight"/>
                <a:sym typeface="Assistant ExtraLight"/>
              </a:rPr>
              <a:t>2</a:t>
            </a:r>
            <a:r>
              <a:rPr lang="en" sz="1600" baseline="30000">
                <a:solidFill>
                  <a:srgbClr val="CC0000"/>
                </a:solidFill>
                <a:latin typeface="Assistant ExtraLight"/>
                <a:ea typeface="Assistant ExtraLight"/>
                <a:cs typeface="Assistant ExtraLight"/>
                <a:sym typeface="Assistant ExtraLight"/>
              </a:rPr>
              <a:t> </a:t>
            </a:r>
            <a:r>
              <a:rPr lang="en" sz="1900" baseline="30000">
                <a:solidFill>
                  <a:srgbClr val="CC0000"/>
                </a:solidFill>
                <a:latin typeface="Assistant ExtraLight"/>
                <a:ea typeface="Assistant ExtraLight"/>
                <a:cs typeface="Assistant ExtraLight"/>
                <a:sym typeface="Assistant ExtraLight"/>
              </a:rPr>
              <a:t>3</a:t>
            </a:r>
            <a:r>
              <a:rPr lang="en" sz="1600">
                <a:solidFill>
                  <a:srgbClr val="CC0000"/>
                </a:solidFill>
                <a:latin typeface="Assistant ExtraLight"/>
                <a:ea typeface="Assistant ExtraLight"/>
                <a:cs typeface="Assistant ExtraLight"/>
                <a:sym typeface="Assistant ExtraLight"/>
              </a:rPr>
              <a:t> </a:t>
            </a:r>
            <a:br>
              <a:rPr lang="en" sz="1300">
                <a:solidFill>
                  <a:srgbClr val="CC0000"/>
                </a:solidFill>
                <a:latin typeface="Assistant ExtraLight"/>
                <a:ea typeface="Assistant ExtraLight"/>
                <a:cs typeface="Assistant ExtraLight"/>
                <a:sym typeface="Assistant ExtraLight"/>
              </a:rPr>
            </a:br>
            <a:r>
              <a:rPr lang="en" sz="1300">
                <a:solidFill>
                  <a:srgbClr val="CC0000"/>
                </a:solidFill>
                <a:latin typeface="Assistant ExtraLight"/>
                <a:ea typeface="Assistant ExtraLight"/>
                <a:cs typeface="Assistant ExtraLight"/>
                <a:sym typeface="Assistant ExtraLight"/>
              </a:rPr>
              <a:t>≈ </a:t>
            </a:r>
            <a:r>
              <a:rPr lang="en" sz="1800" b="1">
                <a:solidFill>
                  <a:srgbClr val="CC0000"/>
                </a:solidFill>
                <a:latin typeface="Assistant"/>
                <a:ea typeface="Assistant"/>
                <a:cs typeface="Assistant"/>
                <a:sym typeface="Assistant"/>
              </a:rPr>
              <a:t>n</a:t>
            </a:r>
            <a:r>
              <a:rPr lang="en" sz="1800" b="1" baseline="30000">
                <a:solidFill>
                  <a:srgbClr val="CC0000"/>
                </a:solidFill>
                <a:latin typeface="Assistant"/>
                <a:ea typeface="Assistant"/>
                <a:cs typeface="Assistant"/>
                <a:sym typeface="Assistant"/>
              </a:rPr>
              <a:t>1.6</a:t>
            </a:r>
            <a:endParaRPr sz="1800" b="1" baseline="30000">
              <a:solidFill>
                <a:srgbClr val="CC0000"/>
              </a:solidFill>
              <a:latin typeface="Assistant"/>
              <a:ea typeface="Assistant"/>
              <a:cs typeface="Assistant"/>
              <a:sym typeface="Assistant"/>
            </a:endParaRPr>
          </a:p>
        </p:txBody>
      </p:sp>
      <p:sp>
        <p:nvSpPr>
          <p:cNvPr id="1651" name="Google Shape;1651;p113"/>
          <p:cNvSpPr txBox="1"/>
          <p:nvPr/>
        </p:nvSpPr>
        <p:spPr>
          <a:xfrm>
            <a:off x="5605125" y="3835429"/>
            <a:ext cx="534900" cy="37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b="1">
                <a:solidFill>
                  <a:srgbClr val="CC0000"/>
                </a:solidFill>
                <a:latin typeface="Assistant"/>
                <a:ea typeface="Assistant"/>
                <a:cs typeface="Assistant"/>
                <a:sym typeface="Assistant"/>
              </a:rPr>
              <a:t>n</a:t>
            </a:r>
            <a:r>
              <a:rPr lang="en" sz="1900" b="1" baseline="30000">
                <a:solidFill>
                  <a:srgbClr val="CC0000"/>
                </a:solidFill>
                <a:latin typeface="Assistant"/>
                <a:ea typeface="Assistant"/>
                <a:cs typeface="Assistant"/>
                <a:sym typeface="Assistant"/>
              </a:rPr>
              <a:t>1.6</a:t>
            </a:r>
            <a:endParaRPr sz="1900" b="1" baseline="30000">
              <a:solidFill>
                <a:srgbClr val="CC0000"/>
              </a:solidFill>
              <a:latin typeface="Assistant"/>
              <a:ea typeface="Assistant"/>
              <a:cs typeface="Assistant"/>
              <a:sym typeface="Assistant"/>
            </a:endParaRPr>
          </a:p>
        </p:txBody>
      </p:sp>
      <p:sp>
        <p:nvSpPr>
          <p:cNvPr id="1652" name="Google Shape;1652;p113"/>
          <p:cNvSpPr txBox="1"/>
          <p:nvPr/>
        </p:nvSpPr>
        <p:spPr>
          <a:xfrm>
            <a:off x="293850" y="4474925"/>
            <a:ext cx="8556300" cy="54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solidFill>
                  <a:srgbClr val="CC0000"/>
                </a:solidFill>
                <a:latin typeface="Assistant"/>
                <a:ea typeface="Assistant"/>
                <a:cs typeface="Assistant"/>
                <a:sym typeface="Assistant"/>
              </a:rPr>
              <a:t>Thus, the runtime is O(n</a:t>
            </a:r>
            <a:r>
              <a:rPr lang="en" sz="2300" b="1" baseline="30000">
                <a:solidFill>
                  <a:srgbClr val="CC0000"/>
                </a:solidFill>
                <a:latin typeface="Assistant"/>
                <a:ea typeface="Assistant"/>
                <a:cs typeface="Assistant"/>
                <a:sym typeface="Assistant"/>
              </a:rPr>
              <a:t>1.6</a:t>
            </a:r>
            <a:r>
              <a:rPr lang="en" sz="2300" b="1">
                <a:solidFill>
                  <a:srgbClr val="CC0000"/>
                </a:solidFill>
                <a:latin typeface="Assistant"/>
                <a:ea typeface="Assistant"/>
                <a:cs typeface="Assistant"/>
                <a:sym typeface="Assistant"/>
              </a:rPr>
              <a:t>)!</a:t>
            </a:r>
            <a:endParaRPr sz="2300">
              <a:solidFill>
                <a:srgbClr val="CC0000"/>
              </a:solidFill>
              <a:latin typeface="Assistant ExtraLight"/>
              <a:ea typeface="Assistant ExtraLight"/>
              <a:cs typeface="Assistant ExtraLight"/>
              <a:sym typeface="Assistant ExtraLight"/>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657"/>
        <p:cNvGrpSpPr/>
        <p:nvPr/>
      </p:nvGrpSpPr>
      <p:grpSpPr>
        <a:xfrm>
          <a:off x="0" y="0"/>
          <a:ext cx="0" cy="0"/>
          <a:chOff x="0" y="0"/>
          <a:chExt cx="0" cy="0"/>
        </a:xfrm>
      </p:grpSpPr>
      <p:sp>
        <p:nvSpPr>
          <p:cNvPr id="1658" name="Google Shape;1658;p114"/>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WHAT’S THE RUNTIME?</a:t>
            </a:r>
            <a:endParaRPr sz="3600">
              <a:solidFill>
                <a:schemeClr val="accent5"/>
              </a:solidFill>
              <a:latin typeface="Lato Light"/>
              <a:ea typeface="Lato Light"/>
              <a:cs typeface="Lato Light"/>
              <a:sym typeface="Lato Light"/>
            </a:endParaRPr>
          </a:p>
        </p:txBody>
      </p:sp>
      <p:sp>
        <p:nvSpPr>
          <p:cNvPr id="1695" name="Google Shape;1695;p114"/>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54</a:t>
            </a:fld>
            <a:endParaRPr/>
          </a:p>
        </p:txBody>
      </p:sp>
      <p:sp>
        <p:nvSpPr>
          <p:cNvPr id="1659" name="Google Shape;1659;p114"/>
          <p:cNvSpPr/>
          <p:nvPr/>
        </p:nvSpPr>
        <p:spPr>
          <a:xfrm>
            <a:off x="1763750" y="1774397"/>
            <a:ext cx="963900" cy="3198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5"/>
                </a:solidFill>
                <a:latin typeface="Assistant"/>
                <a:ea typeface="Assistant"/>
                <a:cs typeface="Assistant"/>
                <a:sym typeface="Assistant"/>
              </a:rPr>
              <a:t>n</a:t>
            </a:r>
            <a:endParaRPr b="1">
              <a:solidFill>
                <a:schemeClr val="accent5"/>
              </a:solidFill>
              <a:latin typeface="Assistant"/>
              <a:ea typeface="Assistant"/>
              <a:cs typeface="Assistant"/>
              <a:sym typeface="Assistant"/>
            </a:endParaRPr>
          </a:p>
        </p:txBody>
      </p:sp>
      <p:sp>
        <p:nvSpPr>
          <p:cNvPr id="1660" name="Google Shape;1660;p114"/>
          <p:cNvSpPr/>
          <p:nvPr/>
        </p:nvSpPr>
        <p:spPr>
          <a:xfrm>
            <a:off x="1266363" y="232114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661" name="Google Shape;1661;p114"/>
          <p:cNvCxnSpPr>
            <a:stCxn id="1659" idx="2"/>
            <a:endCxn id="1660" idx="0"/>
          </p:cNvCxnSpPr>
          <p:nvPr/>
        </p:nvCxnSpPr>
        <p:spPr>
          <a:xfrm flipH="1">
            <a:off x="1533800" y="2094197"/>
            <a:ext cx="711900" cy="226800"/>
          </a:xfrm>
          <a:prstGeom prst="straightConnector1">
            <a:avLst/>
          </a:prstGeom>
          <a:noFill/>
          <a:ln w="9525" cap="flat" cmpd="sng">
            <a:solidFill>
              <a:srgbClr val="595959"/>
            </a:solidFill>
            <a:prstDash val="dot"/>
            <a:round/>
            <a:headEnd type="none" w="med" len="med"/>
            <a:tailEnd type="none" w="med" len="med"/>
          </a:ln>
        </p:spPr>
      </p:cxnSp>
      <p:cxnSp>
        <p:nvCxnSpPr>
          <p:cNvPr id="1662" name="Google Shape;1662;p114"/>
          <p:cNvCxnSpPr>
            <a:stCxn id="1659" idx="2"/>
            <a:endCxn id="1663" idx="0"/>
          </p:cNvCxnSpPr>
          <p:nvPr/>
        </p:nvCxnSpPr>
        <p:spPr>
          <a:xfrm>
            <a:off x="2245700" y="2094197"/>
            <a:ext cx="0" cy="226800"/>
          </a:xfrm>
          <a:prstGeom prst="straightConnector1">
            <a:avLst/>
          </a:prstGeom>
          <a:noFill/>
          <a:ln w="9525" cap="flat" cmpd="sng">
            <a:solidFill>
              <a:srgbClr val="595959"/>
            </a:solidFill>
            <a:prstDash val="dot"/>
            <a:round/>
            <a:headEnd type="none" w="med" len="med"/>
            <a:tailEnd type="none" w="med" len="med"/>
          </a:ln>
        </p:spPr>
      </p:cxnSp>
      <p:sp>
        <p:nvSpPr>
          <p:cNvPr id="1664" name="Google Shape;1664;p114"/>
          <p:cNvSpPr/>
          <p:nvPr/>
        </p:nvSpPr>
        <p:spPr>
          <a:xfrm>
            <a:off x="2690128" y="2321143"/>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cxnSp>
        <p:nvCxnSpPr>
          <p:cNvPr id="1665" name="Google Shape;1665;p114"/>
          <p:cNvCxnSpPr>
            <a:stCxn id="1659" idx="2"/>
            <a:endCxn id="1664" idx="0"/>
          </p:cNvCxnSpPr>
          <p:nvPr/>
        </p:nvCxnSpPr>
        <p:spPr>
          <a:xfrm>
            <a:off x="2245700" y="2094197"/>
            <a:ext cx="711900" cy="226800"/>
          </a:xfrm>
          <a:prstGeom prst="straightConnector1">
            <a:avLst/>
          </a:prstGeom>
          <a:noFill/>
          <a:ln w="9525" cap="flat" cmpd="sng">
            <a:solidFill>
              <a:schemeClr val="dk2"/>
            </a:solidFill>
            <a:prstDash val="dot"/>
            <a:round/>
            <a:headEnd type="none" w="med" len="med"/>
            <a:tailEnd type="none" w="med" len="med"/>
          </a:ln>
        </p:spPr>
      </p:cxnSp>
      <p:sp>
        <p:nvSpPr>
          <p:cNvPr id="1663" name="Google Shape;1663;p114"/>
          <p:cNvSpPr/>
          <p:nvPr/>
        </p:nvSpPr>
        <p:spPr>
          <a:xfrm>
            <a:off x="1978255" y="2321130"/>
            <a:ext cx="5349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endParaRPr sz="1200" b="1">
              <a:solidFill>
                <a:schemeClr val="accent5"/>
              </a:solidFill>
              <a:latin typeface="Assistant"/>
              <a:ea typeface="Assistant"/>
              <a:cs typeface="Assistant"/>
              <a:sym typeface="Assistant"/>
            </a:endParaRPr>
          </a:p>
        </p:txBody>
      </p:sp>
      <p:sp>
        <p:nvSpPr>
          <p:cNvPr id="1666" name="Google Shape;1666;p114"/>
          <p:cNvSpPr/>
          <p:nvPr/>
        </p:nvSpPr>
        <p:spPr>
          <a:xfrm>
            <a:off x="887874" y="3131746"/>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67" name="Google Shape;1667;p114"/>
          <p:cNvSpPr/>
          <p:nvPr/>
        </p:nvSpPr>
        <p:spPr>
          <a:xfrm>
            <a:off x="1269292"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68" name="Google Shape;1668;p114"/>
          <p:cNvSpPr/>
          <p:nvPr/>
        </p:nvSpPr>
        <p:spPr>
          <a:xfrm>
            <a:off x="1650693"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69" name="Google Shape;1669;p114"/>
          <p:cNvSpPr/>
          <p:nvPr/>
        </p:nvSpPr>
        <p:spPr>
          <a:xfrm>
            <a:off x="2497194" y="3131771"/>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70" name="Google Shape;1670;p114"/>
          <p:cNvSpPr/>
          <p:nvPr/>
        </p:nvSpPr>
        <p:spPr>
          <a:xfrm>
            <a:off x="2878596" y="3131758"/>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71" name="Google Shape;1671;p114"/>
          <p:cNvSpPr/>
          <p:nvPr/>
        </p:nvSpPr>
        <p:spPr>
          <a:xfrm>
            <a:off x="3260013" y="3131783"/>
            <a:ext cx="3435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n/2</a:t>
            </a:r>
            <a:r>
              <a:rPr lang="en" sz="1200" b="1" baseline="30000">
                <a:solidFill>
                  <a:schemeClr val="accent5"/>
                </a:solidFill>
                <a:latin typeface="Assistant"/>
                <a:ea typeface="Assistant"/>
                <a:cs typeface="Assistant"/>
                <a:sym typeface="Assistant"/>
              </a:rPr>
              <a:t>t</a:t>
            </a:r>
            <a:endParaRPr sz="1200" b="1" baseline="30000">
              <a:solidFill>
                <a:schemeClr val="accent5"/>
              </a:solidFill>
              <a:latin typeface="Assistant"/>
              <a:ea typeface="Assistant"/>
              <a:cs typeface="Assistant"/>
              <a:sym typeface="Assistant"/>
            </a:endParaRPr>
          </a:p>
        </p:txBody>
      </p:sp>
      <p:sp>
        <p:nvSpPr>
          <p:cNvPr id="1672" name="Google Shape;1672;p114"/>
          <p:cNvSpPr/>
          <p:nvPr/>
        </p:nvSpPr>
        <p:spPr>
          <a:xfrm>
            <a:off x="2073946" y="3131733"/>
            <a:ext cx="3435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73" name="Google Shape;1673;p114"/>
          <p:cNvSpPr/>
          <p:nvPr/>
        </p:nvSpPr>
        <p:spPr>
          <a:xfrm>
            <a:off x="87782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74" name="Google Shape;1674;p114"/>
          <p:cNvSpPr/>
          <p:nvPr/>
        </p:nvSpPr>
        <p:spPr>
          <a:xfrm>
            <a:off x="117648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75" name="Google Shape;1675;p114"/>
          <p:cNvSpPr/>
          <p:nvPr/>
        </p:nvSpPr>
        <p:spPr>
          <a:xfrm>
            <a:off x="1475158"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76" name="Google Shape;1676;p114"/>
          <p:cNvSpPr/>
          <p:nvPr/>
        </p:nvSpPr>
        <p:spPr>
          <a:xfrm>
            <a:off x="1773818"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77" name="Google Shape;1677;p114"/>
          <p:cNvSpPr/>
          <p:nvPr/>
        </p:nvSpPr>
        <p:spPr>
          <a:xfrm>
            <a:off x="2106409" y="3962062"/>
            <a:ext cx="278700" cy="290700"/>
          </a:xfrm>
          <a:prstGeom prst="roundRect">
            <a:avLst>
              <a:gd name="adj" fmla="val 50000"/>
            </a:avLst>
          </a:prstGeom>
          <a:solidFill>
            <a:srgbClr val="FFFFFF"/>
          </a:solid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78" name="Google Shape;1678;p114"/>
          <p:cNvSpPr/>
          <p:nvPr/>
        </p:nvSpPr>
        <p:spPr>
          <a:xfrm>
            <a:off x="574657"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79" name="Google Shape;1679;p114"/>
          <p:cNvSpPr/>
          <p:nvPr/>
        </p:nvSpPr>
        <p:spPr>
          <a:xfrm>
            <a:off x="3635817" y="3962087"/>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80" name="Google Shape;1680;p114"/>
          <p:cNvSpPr/>
          <p:nvPr/>
        </p:nvSpPr>
        <p:spPr>
          <a:xfrm>
            <a:off x="2735315" y="3962062"/>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81" name="Google Shape;1681;p114"/>
          <p:cNvSpPr/>
          <p:nvPr/>
        </p:nvSpPr>
        <p:spPr>
          <a:xfrm>
            <a:off x="3033974" y="396205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82" name="Google Shape;1682;p114"/>
          <p:cNvSpPr/>
          <p:nvPr/>
        </p:nvSpPr>
        <p:spPr>
          <a:xfrm>
            <a:off x="3332646" y="3962075"/>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83" name="Google Shape;1683;p114"/>
          <p:cNvSpPr/>
          <p:nvPr/>
        </p:nvSpPr>
        <p:spPr>
          <a:xfrm>
            <a:off x="2432123" y="3962100"/>
            <a:ext cx="278700" cy="2907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1</a:t>
            </a:r>
            <a:endParaRPr sz="1200" b="1" baseline="30000">
              <a:solidFill>
                <a:schemeClr val="accent5"/>
              </a:solidFill>
              <a:latin typeface="Assistant"/>
              <a:ea typeface="Assistant"/>
              <a:cs typeface="Assistant"/>
              <a:sym typeface="Assistant"/>
            </a:endParaRPr>
          </a:p>
        </p:txBody>
      </p:sp>
      <p:sp>
        <p:nvSpPr>
          <p:cNvPr id="1684" name="Google Shape;1684;p114"/>
          <p:cNvSpPr/>
          <p:nvPr/>
        </p:nvSpPr>
        <p:spPr>
          <a:xfrm>
            <a:off x="2073946" y="3537565"/>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85" name="Google Shape;1685;p114"/>
          <p:cNvSpPr/>
          <p:nvPr/>
        </p:nvSpPr>
        <p:spPr>
          <a:xfrm>
            <a:off x="2073946" y="2713798"/>
            <a:ext cx="343500" cy="290700"/>
          </a:xfrm>
          <a:prstGeom prst="roundRect">
            <a:avLst>
              <a:gd name="adj" fmla="val 50000"/>
            </a:avLst>
          </a:prstGeom>
          <a:noFill/>
          <a:ln>
            <a:noFill/>
          </a:ln>
        </p:spPr>
        <p:txBody>
          <a:bodyPr spcFirstLastPara="1" wrap="square" lIns="0" tIns="91425" rIns="0" bIns="91425" anchor="ctr" anchorCtr="0">
            <a:noAutofit/>
          </a:bodyPr>
          <a:lstStyle/>
          <a:p>
            <a:pPr marL="0" lvl="0" indent="0" algn="ctr" rtl="0">
              <a:lnSpc>
                <a:spcPct val="80000"/>
              </a:lnSpc>
              <a:spcBef>
                <a:spcPts val="0"/>
              </a:spcBef>
              <a:spcAft>
                <a:spcPts val="0"/>
              </a:spcAft>
              <a:buNone/>
            </a:pPr>
            <a:r>
              <a:rPr lang="en" sz="1200" b="1">
                <a:solidFill>
                  <a:schemeClr val="accent5"/>
                </a:solidFill>
                <a:latin typeface="Assistant"/>
                <a:ea typeface="Assistant"/>
                <a:cs typeface="Assistant"/>
                <a:sym typeface="Assistant"/>
              </a:rPr>
              <a:t>· · ·</a:t>
            </a:r>
            <a:endParaRPr sz="1200" b="1" baseline="30000">
              <a:solidFill>
                <a:schemeClr val="accent5"/>
              </a:solidFill>
              <a:latin typeface="Assistant"/>
              <a:ea typeface="Assistant"/>
              <a:cs typeface="Assistant"/>
              <a:sym typeface="Assistant"/>
            </a:endParaRPr>
          </a:p>
        </p:txBody>
      </p:sp>
      <p:sp>
        <p:nvSpPr>
          <p:cNvPr id="1686" name="Google Shape;1686;p114"/>
          <p:cNvSpPr txBox="1"/>
          <p:nvPr/>
        </p:nvSpPr>
        <p:spPr>
          <a:xfrm>
            <a:off x="275975" y="1172700"/>
            <a:ext cx="8556300" cy="42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CC0000"/>
                </a:solidFill>
                <a:latin typeface="Assistant"/>
                <a:ea typeface="Assistant"/>
                <a:cs typeface="Assistant"/>
                <a:sym typeface="Assistant"/>
              </a:rPr>
              <a:t>Karatsuba Multiplication Recursion Tree</a:t>
            </a:r>
            <a:endParaRPr sz="2000" b="1">
              <a:solidFill>
                <a:srgbClr val="CC0000"/>
              </a:solidFill>
              <a:latin typeface="Assistant"/>
              <a:ea typeface="Assistant"/>
              <a:cs typeface="Assistant"/>
              <a:sym typeface="Assistant"/>
            </a:endParaRPr>
          </a:p>
        </p:txBody>
      </p:sp>
      <p:sp>
        <p:nvSpPr>
          <p:cNvPr id="1687" name="Google Shape;1687;p114"/>
          <p:cNvSpPr txBox="1"/>
          <p:nvPr/>
        </p:nvSpPr>
        <p:spPr>
          <a:xfrm>
            <a:off x="4375575" y="169480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0</a:t>
            </a:r>
            <a:r>
              <a:rPr lang="en" sz="1800">
                <a:latin typeface="Assistant ExtraLight"/>
                <a:ea typeface="Assistant ExtraLight"/>
                <a:cs typeface="Assistant ExtraLight"/>
                <a:sym typeface="Assistant ExtraLight"/>
              </a:rPr>
              <a:t>: 1 problem of size n</a:t>
            </a:r>
            <a:endParaRPr sz="1800">
              <a:latin typeface="Assistant ExtraLight"/>
              <a:ea typeface="Assistant ExtraLight"/>
              <a:cs typeface="Assistant ExtraLight"/>
              <a:sym typeface="Assistant ExtraLight"/>
            </a:endParaRPr>
          </a:p>
        </p:txBody>
      </p:sp>
      <p:sp>
        <p:nvSpPr>
          <p:cNvPr id="1688" name="Google Shape;1688;p114"/>
          <p:cNvSpPr txBox="1"/>
          <p:nvPr/>
        </p:nvSpPr>
        <p:spPr>
          <a:xfrm>
            <a:off x="4375575" y="2226550"/>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1</a:t>
            </a:r>
            <a:r>
              <a:rPr lang="en" sz="1800">
                <a:latin typeface="Assistant ExtraLight"/>
                <a:ea typeface="Assistant ExtraLight"/>
                <a:cs typeface="Assistant ExtraLight"/>
                <a:sym typeface="Assistant ExtraLight"/>
              </a:rPr>
              <a:t>: 3</a:t>
            </a:r>
            <a:r>
              <a:rPr lang="en" sz="1800" baseline="30000">
                <a:latin typeface="Assistant ExtraLight"/>
                <a:ea typeface="Assistant ExtraLight"/>
                <a:cs typeface="Assistant ExtraLight"/>
                <a:sym typeface="Assistant ExtraLight"/>
              </a:rPr>
              <a:t>1</a:t>
            </a:r>
            <a:r>
              <a:rPr lang="en" sz="1800">
                <a:latin typeface="Assistant ExtraLight"/>
                <a:ea typeface="Assistant ExtraLight"/>
                <a:cs typeface="Assistant ExtraLight"/>
                <a:sym typeface="Assistant ExtraLight"/>
              </a:rPr>
              <a:t> problems of size n/2</a:t>
            </a:r>
            <a:endParaRPr sz="1800">
              <a:latin typeface="Assistant ExtraLight"/>
              <a:ea typeface="Assistant ExtraLight"/>
              <a:cs typeface="Assistant ExtraLight"/>
              <a:sym typeface="Assistant ExtraLight"/>
            </a:endParaRPr>
          </a:p>
        </p:txBody>
      </p:sp>
      <p:sp>
        <p:nvSpPr>
          <p:cNvPr id="1689" name="Google Shape;1689;p114"/>
          <p:cNvSpPr txBox="1"/>
          <p:nvPr/>
        </p:nvSpPr>
        <p:spPr>
          <a:xfrm>
            <a:off x="4375575" y="3062425"/>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t</a:t>
            </a:r>
            <a:r>
              <a:rPr lang="en" sz="1800">
                <a:latin typeface="Assistant ExtraLight"/>
                <a:ea typeface="Assistant ExtraLight"/>
                <a:cs typeface="Assistant ExtraLight"/>
                <a:sym typeface="Assistant ExtraLight"/>
              </a:rPr>
              <a:t>: 3</a:t>
            </a:r>
            <a:r>
              <a:rPr lang="en" sz="1800" baseline="30000">
                <a:latin typeface="Assistant ExtraLight"/>
                <a:ea typeface="Assistant ExtraLight"/>
                <a:cs typeface="Assistant ExtraLight"/>
                <a:sym typeface="Assistant ExtraLight"/>
              </a:rPr>
              <a:t>t</a:t>
            </a:r>
            <a:r>
              <a:rPr lang="en" sz="1800">
                <a:latin typeface="Assistant ExtraLight"/>
                <a:ea typeface="Assistant ExtraLight"/>
                <a:cs typeface="Assistant ExtraLight"/>
                <a:sym typeface="Assistant ExtraLight"/>
              </a:rPr>
              <a:t> problems of size n/2</a:t>
            </a:r>
            <a:r>
              <a:rPr lang="en" sz="1800" baseline="30000">
                <a:latin typeface="Assistant ExtraLight"/>
                <a:ea typeface="Assistant ExtraLight"/>
                <a:cs typeface="Assistant ExtraLight"/>
                <a:sym typeface="Assistant ExtraLight"/>
              </a:rPr>
              <a:t>t</a:t>
            </a:r>
            <a:endParaRPr sz="1800" baseline="30000">
              <a:latin typeface="Assistant ExtraLight"/>
              <a:ea typeface="Assistant ExtraLight"/>
              <a:cs typeface="Assistant ExtraLight"/>
              <a:sym typeface="Assistant ExtraLight"/>
            </a:endParaRPr>
          </a:p>
        </p:txBody>
      </p:sp>
      <p:sp>
        <p:nvSpPr>
          <p:cNvPr id="1690" name="Google Shape;1690;p114"/>
          <p:cNvSpPr txBox="1"/>
          <p:nvPr/>
        </p:nvSpPr>
        <p:spPr>
          <a:xfrm>
            <a:off x="4375575" y="3889988"/>
            <a:ext cx="3387000" cy="4293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800" b="1">
                <a:latin typeface="Assistant"/>
                <a:ea typeface="Assistant"/>
                <a:cs typeface="Assistant"/>
                <a:sym typeface="Assistant"/>
              </a:rPr>
              <a:t>Level log</a:t>
            </a:r>
            <a:r>
              <a:rPr lang="en" sz="1800" b="1" baseline="-25000">
                <a:latin typeface="Assistant"/>
                <a:ea typeface="Assistant"/>
                <a:cs typeface="Assistant"/>
                <a:sym typeface="Assistant"/>
              </a:rPr>
              <a:t>2</a:t>
            </a:r>
            <a:r>
              <a:rPr lang="en" sz="1800" b="1">
                <a:latin typeface="Assistant"/>
                <a:ea typeface="Assistant"/>
                <a:cs typeface="Assistant"/>
                <a:sym typeface="Assistant"/>
              </a:rPr>
              <a:t>n</a:t>
            </a:r>
            <a:r>
              <a:rPr lang="en" sz="1800">
                <a:latin typeface="Assistant ExtraLight"/>
                <a:ea typeface="Assistant ExtraLight"/>
                <a:cs typeface="Assistant ExtraLight"/>
                <a:sym typeface="Assistant ExtraLight"/>
              </a:rPr>
              <a:t>: ____ problems of size 1</a:t>
            </a:r>
            <a:endParaRPr sz="1800" baseline="30000">
              <a:latin typeface="Assistant ExtraLight"/>
              <a:ea typeface="Assistant ExtraLight"/>
              <a:cs typeface="Assistant ExtraLight"/>
              <a:sym typeface="Assistant ExtraLight"/>
            </a:endParaRPr>
          </a:p>
        </p:txBody>
      </p:sp>
      <p:sp>
        <p:nvSpPr>
          <p:cNvPr id="1691" name="Google Shape;1691;p114"/>
          <p:cNvSpPr txBox="1"/>
          <p:nvPr/>
        </p:nvSpPr>
        <p:spPr>
          <a:xfrm>
            <a:off x="7462525" y="1694800"/>
            <a:ext cx="1482000" cy="21030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rgbClr val="CC0000"/>
                </a:solidFill>
                <a:latin typeface="Assistant"/>
                <a:ea typeface="Assistant"/>
                <a:cs typeface="Assistant"/>
                <a:sym typeface="Assistant"/>
              </a:rPr>
              <a:t>log</a:t>
            </a:r>
            <a:r>
              <a:rPr lang="en" sz="1500" b="1" baseline="-25000">
                <a:solidFill>
                  <a:srgbClr val="CC0000"/>
                </a:solidFill>
                <a:latin typeface="Assistant"/>
                <a:ea typeface="Assistant"/>
                <a:cs typeface="Assistant"/>
                <a:sym typeface="Assistant"/>
              </a:rPr>
              <a:t>2</a:t>
            </a:r>
            <a:r>
              <a:rPr lang="en" sz="1500" b="1">
                <a:solidFill>
                  <a:srgbClr val="CC0000"/>
                </a:solidFill>
                <a:latin typeface="Assistant"/>
                <a:ea typeface="Assistant"/>
                <a:cs typeface="Assistant"/>
                <a:sym typeface="Assistant"/>
              </a:rPr>
              <a:t>n levels </a:t>
            </a:r>
            <a:br>
              <a:rPr lang="en" sz="1300" b="1">
                <a:solidFill>
                  <a:srgbClr val="CC0000"/>
                </a:solidFill>
                <a:latin typeface="Assistant"/>
                <a:ea typeface="Assistant"/>
                <a:cs typeface="Assistant"/>
                <a:sym typeface="Assistant"/>
              </a:rPr>
            </a:br>
            <a:r>
              <a:rPr lang="en" sz="1300">
                <a:solidFill>
                  <a:srgbClr val="CC0000"/>
                </a:solidFill>
                <a:latin typeface="Assistant ExtraLight"/>
                <a:ea typeface="Assistant ExtraLight"/>
                <a:cs typeface="Assistant ExtraLight"/>
                <a:sym typeface="Assistant ExtraLight"/>
              </a:rPr>
              <a:t>(you need to cut n in half log</a:t>
            </a:r>
            <a:r>
              <a:rPr lang="en" sz="1300" baseline="-25000">
                <a:solidFill>
                  <a:srgbClr val="CC0000"/>
                </a:solidFill>
                <a:latin typeface="Assistant ExtraLight"/>
                <a:ea typeface="Assistant ExtraLight"/>
                <a:cs typeface="Assistant ExtraLight"/>
                <a:sym typeface="Assistant ExtraLight"/>
              </a:rPr>
              <a:t>2</a:t>
            </a:r>
            <a:r>
              <a:rPr lang="en" sz="1300">
                <a:solidFill>
                  <a:srgbClr val="CC0000"/>
                </a:solidFill>
                <a:latin typeface="Assistant ExtraLight"/>
                <a:ea typeface="Assistant ExtraLight"/>
                <a:cs typeface="Assistant ExtraLight"/>
                <a:sym typeface="Assistant ExtraLight"/>
              </a:rPr>
              <a:t>n times to get to size 1)</a:t>
            </a: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endParaRPr sz="1300">
              <a:solidFill>
                <a:srgbClr val="CC0000"/>
              </a:solidFill>
              <a:latin typeface="Assistant ExtraLight"/>
              <a:ea typeface="Assistant ExtraLight"/>
              <a:cs typeface="Assistant ExtraLight"/>
              <a:sym typeface="Assistant ExtraLight"/>
            </a:endParaRPr>
          </a:p>
          <a:p>
            <a:pPr marL="0" lvl="0" indent="0" algn="ctr" rtl="0">
              <a:spcBef>
                <a:spcPts val="0"/>
              </a:spcBef>
              <a:spcAft>
                <a:spcPts val="0"/>
              </a:spcAft>
              <a:buNone/>
            </a:pPr>
            <a:r>
              <a:rPr lang="en" sz="1300" b="1">
                <a:solidFill>
                  <a:srgbClr val="CC0000"/>
                </a:solidFill>
                <a:latin typeface="Assistant"/>
                <a:ea typeface="Assistant"/>
                <a:cs typeface="Assistant"/>
                <a:sym typeface="Assistant"/>
              </a:rPr>
              <a:t># of problems on last level (size 1)</a:t>
            </a:r>
            <a:br>
              <a:rPr lang="en" sz="1300">
                <a:solidFill>
                  <a:srgbClr val="CC0000"/>
                </a:solidFill>
                <a:latin typeface="Assistant ExtraLight"/>
                <a:ea typeface="Assistant ExtraLight"/>
                <a:cs typeface="Assistant ExtraLight"/>
                <a:sym typeface="Assistant ExtraLight"/>
              </a:rPr>
            </a:br>
            <a:r>
              <a:rPr lang="en" sz="1300">
                <a:solidFill>
                  <a:srgbClr val="CC0000"/>
                </a:solidFill>
                <a:latin typeface="Assistant ExtraLight"/>
                <a:ea typeface="Assistant ExtraLight"/>
                <a:cs typeface="Assistant ExtraLight"/>
                <a:sym typeface="Assistant ExtraLight"/>
              </a:rPr>
              <a:t>=</a:t>
            </a:r>
            <a:r>
              <a:rPr lang="en" sz="1500">
                <a:solidFill>
                  <a:srgbClr val="CC0000"/>
                </a:solidFill>
                <a:latin typeface="Assistant ExtraLight"/>
                <a:ea typeface="Assistant ExtraLight"/>
                <a:cs typeface="Assistant ExtraLight"/>
                <a:sym typeface="Assistant ExtraLight"/>
              </a:rPr>
              <a:t> </a:t>
            </a:r>
            <a:r>
              <a:rPr lang="en" sz="2000">
                <a:solidFill>
                  <a:srgbClr val="CC0000"/>
                </a:solidFill>
                <a:latin typeface="Assistant ExtraLight"/>
                <a:ea typeface="Assistant ExtraLight"/>
                <a:cs typeface="Assistant ExtraLight"/>
                <a:sym typeface="Assistant ExtraLight"/>
              </a:rPr>
              <a:t>3</a:t>
            </a:r>
            <a:r>
              <a:rPr lang="en" sz="2000" baseline="30000">
                <a:solidFill>
                  <a:srgbClr val="CC0000"/>
                </a:solidFill>
                <a:latin typeface="Assistant ExtraLight"/>
                <a:ea typeface="Assistant ExtraLight"/>
                <a:cs typeface="Assistant ExtraLight"/>
                <a:sym typeface="Assistant ExtraLight"/>
              </a:rPr>
              <a:t>log </a:t>
            </a:r>
            <a:r>
              <a:rPr lang="en" sz="1500" baseline="30000">
                <a:solidFill>
                  <a:srgbClr val="CC0000"/>
                </a:solidFill>
                <a:latin typeface="Assistant ExtraLight"/>
                <a:ea typeface="Assistant ExtraLight"/>
                <a:cs typeface="Assistant ExtraLight"/>
                <a:sym typeface="Assistant ExtraLight"/>
              </a:rPr>
              <a:t>2</a:t>
            </a:r>
            <a:r>
              <a:rPr lang="en" sz="1700" baseline="30000">
                <a:solidFill>
                  <a:srgbClr val="CC0000"/>
                </a:solidFill>
                <a:latin typeface="Assistant ExtraLight"/>
                <a:ea typeface="Assistant ExtraLight"/>
                <a:cs typeface="Assistant ExtraLight"/>
                <a:sym typeface="Assistant ExtraLight"/>
              </a:rPr>
              <a:t> </a:t>
            </a:r>
            <a:r>
              <a:rPr lang="en" sz="2000" baseline="30000">
                <a:solidFill>
                  <a:srgbClr val="CC0000"/>
                </a:solidFill>
                <a:latin typeface="Assistant ExtraLight"/>
                <a:ea typeface="Assistant ExtraLight"/>
                <a:cs typeface="Assistant ExtraLight"/>
                <a:sym typeface="Assistant ExtraLight"/>
              </a:rPr>
              <a:t>n</a:t>
            </a:r>
            <a:r>
              <a:rPr lang="en" sz="1800">
                <a:solidFill>
                  <a:srgbClr val="CC0000"/>
                </a:solidFill>
                <a:latin typeface="Assistant ExtraLight"/>
                <a:ea typeface="Assistant ExtraLight"/>
                <a:cs typeface="Assistant ExtraLight"/>
                <a:sym typeface="Assistant ExtraLight"/>
              </a:rPr>
              <a:t> </a:t>
            </a:r>
            <a:r>
              <a:rPr lang="en" sz="1300">
                <a:solidFill>
                  <a:srgbClr val="CC0000"/>
                </a:solidFill>
                <a:latin typeface="Assistant ExtraLight"/>
                <a:ea typeface="Assistant ExtraLight"/>
                <a:cs typeface="Assistant ExtraLight"/>
                <a:sym typeface="Assistant ExtraLight"/>
              </a:rPr>
              <a:t>= </a:t>
            </a:r>
            <a:r>
              <a:rPr lang="en" sz="1900">
                <a:solidFill>
                  <a:srgbClr val="CC0000"/>
                </a:solidFill>
                <a:latin typeface="Assistant ExtraLight"/>
                <a:ea typeface="Assistant ExtraLight"/>
                <a:cs typeface="Assistant ExtraLight"/>
                <a:sym typeface="Assistant ExtraLight"/>
              </a:rPr>
              <a:t>n</a:t>
            </a:r>
            <a:r>
              <a:rPr lang="en" sz="1900" baseline="30000">
                <a:solidFill>
                  <a:srgbClr val="CC0000"/>
                </a:solidFill>
                <a:latin typeface="Assistant ExtraLight"/>
                <a:ea typeface="Assistant ExtraLight"/>
                <a:cs typeface="Assistant ExtraLight"/>
                <a:sym typeface="Assistant ExtraLight"/>
              </a:rPr>
              <a:t>log </a:t>
            </a:r>
            <a:r>
              <a:rPr lang="en" sz="1500" baseline="30000">
                <a:solidFill>
                  <a:srgbClr val="CC0000"/>
                </a:solidFill>
                <a:latin typeface="Assistant ExtraLight"/>
                <a:ea typeface="Assistant ExtraLight"/>
                <a:cs typeface="Assistant ExtraLight"/>
                <a:sym typeface="Assistant ExtraLight"/>
              </a:rPr>
              <a:t>2</a:t>
            </a:r>
            <a:r>
              <a:rPr lang="en" sz="1600" baseline="30000">
                <a:solidFill>
                  <a:srgbClr val="CC0000"/>
                </a:solidFill>
                <a:latin typeface="Assistant ExtraLight"/>
                <a:ea typeface="Assistant ExtraLight"/>
                <a:cs typeface="Assistant ExtraLight"/>
                <a:sym typeface="Assistant ExtraLight"/>
              </a:rPr>
              <a:t> </a:t>
            </a:r>
            <a:r>
              <a:rPr lang="en" sz="1900" baseline="30000">
                <a:solidFill>
                  <a:srgbClr val="CC0000"/>
                </a:solidFill>
                <a:latin typeface="Assistant ExtraLight"/>
                <a:ea typeface="Assistant ExtraLight"/>
                <a:cs typeface="Assistant ExtraLight"/>
                <a:sym typeface="Assistant ExtraLight"/>
              </a:rPr>
              <a:t>3</a:t>
            </a:r>
            <a:r>
              <a:rPr lang="en" sz="1600">
                <a:solidFill>
                  <a:srgbClr val="CC0000"/>
                </a:solidFill>
                <a:latin typeface="Assistant ExtraLight"/>
                <a:ea typeface="Assistant ExtraLight"/>
                <a:cs typeface="Assistant ExtraLight"/>
                <a:sym typeface="Assistant ExtraLight"/>
              </a:rPr>
              <a:t> </a:t>
            </a:r>
            <a:br>
              <a:rPr lang="en" sz="1300">
                <a:solidFill>
                  <a:srgbClr val="CC0000"/>
                </a:solidFill>
                <a:latin typeface="Assistant ExtraLight"/>
                <a:ea typeface="Assistant ExtraLight"/>
                <a:cs typeface="Assistant ExtraLight"/>
                <a:sym typeface="Assistant ExtraLight"/>
              </a:rPr>
            </a:br>
            <a:r>
              <a:rPr lang="en" sz="1300">
                <a:solidFill>
                  <a:srgbClr val="CC0000"/>
                </a:solidFill>
                <a:latin typeface="Assistant ExtraLight"/>
                <a:ea typeface="Assistant ExtraLight"/>
                <a:cs typeface="Assistant ExtraLight"/>
                <a:sym typeface="Assistant ExtraLight"/>
              </a:rPr>
              <a:t>≈ </a:t>
            </a:r>
            <a:r>
              <a:rPr lang="en" sz="1800" b="1">
                <a:solidFill>
                  <a:srgbClr val="CC0000"/>
                </a:solidFill>
                <a:latin typeface="Assistant"/>
                <a:ea typeface="Assistant"/>
                <a:cs typeface="Assistant"/>
                <a:sym typeface="Assistant"/>
              </a:rPr>
              <a:t>n</a:t>
            </a:r>
            <a:r>
              <a:rPr lang="en" sz="1800" b="1" baseline="30000">
                <a:solidFill>
                  <a:srgbClr val="CC0000"/>
                </a:solidFill>
                <a:latin typeface="Assistant"/>
                <a:ea typeface="Assistant"/>
                <a:cs typeface="Assistant"/>
                <a:sym typeface="Assistant"/>
              </a:rPr>
              <a:t>1.6</a:t>
            </a:r>
            <a:endParaRPr sz="1800" b="1" baseline="30000">
              <a:solidFill>
                <a:srgbClr val="CC0000"/>
              </a:solidFill>
              <a:latin typeface="Assistant"/>
              <a:ea typeface="Assistant"/>
              <a:cs typeface="Assistant"/>
              <a:sym typeface="Assistant"/>
            </a:endParaRPr>
          </a:p>
        </p:txBody>
      </p:sp>
      <p:sp>
        <p:nvSpPr>
          <p:cNvPr id="1692" name="Google Shape;1692;p114"/>
          <p:cNvSpPr txBox="1"/>
          <p:nvPr/>
        </p:nvSpPr>
        <p:spPr>
          <a:xfrm>
            <a:off x="5605125" y="3835429"/>
            <a:ext cx="534900" cy="37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b="1">
                <a:solidFill>
                  <a:srgbClr val="CC0000"/>
                </a:solidFill>
                <a:latin typeface="Assistant"/>
                <a:ea typeface="Assistant"/>
                <a:cs typeface="Assistant"/>
                <a:sym typeface="Assistant"/>
              </a:rPr>
              <a:t>n</a:t>
            </a:r>
            <a:r>
              <a:rPr lang="en" sz="1900" b="1" baseline="30000">
                <a:solidFill>
                  <a:srgbClr val="CC0000"/>
                </a:solidFill>
                <a:latin typeface="Assistant"/>
                <a:ea typeface="Assistant"/>
                <a:cs typeface="Assistant"/>
                <a:sym typeface="Assistant"/>
              </a:rPr>
              <a:t>1.6</a:t>
            </a:r>
            <a:endParaRPr sz="1900" b="1" baseline="30000">
              <a:solidFill>
                <a:srgbClr val="CC0000"/>
              </a:solidFill>
              <a:latin typeface="Assistant"/>
              <a:ea typeface="Assistant"/>
              <a:cs typeface="Assistant"/>
              <a:sym typeface="Assistant"/>
            </a:endParaRPr>
          </a:p>
        </p:txBody>
      </p:sp>
      <p:sp>
        <p:nvSpPr>
          <p:cNvPr id="1693" name="Google Shape;1693;p114"/>
          <p:cNvSpPr txBox="1"/>
          <p:nvPr/>
        </p:nvSpPr>
        <p:spPr>
          <a:xfrm>
            <a:off x="293850" y="4474925"/>
            <a:ext cx="8556300" cy="54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solidFill>
                  <a:srgbClr val="CC0000"/>
                </a:solidFill>
                <a:latin typeface="Assistant"/>
                <a:ea typeface="Assistant"/>
                <a:cs typeface="Assistant"/>
                <a:sym typeface="Assistant"/>
              </a:rPr>
              <a:t>Thus, the runtime is O(n</a:t>
            </a:r>
            <a:r>
              <a:rPr lang="en" sz="2300" b="1" baseline="30000">
                <a:solidFill>
                  <a:srgbClr val="CC0000"/>
                </a:solidFill>
                <a:latin typeface="Assistant"/>
                <a:ea typeface="Assistant"/>
                <a:cs typeface="Assistant"/>
                <a:sym typeface="Assistant"/>
              </a:rPr>
              <a:t>1.6</a:t>
            </a:r>
            <a:r>
              <a:rPr lang="en" sz="2300" b="1">
                <a:solidFill>
                  <a:srgbClr val="CC0000"/>
                </a:solidFill>
                <a:latin typeface="Assistant"/>
                <a:ea typeface="Assistant"/>
                <a:cs typeface="Assistant"/>
                <a:sym typeface="Assistant"/>
              </a:rPr>
              <a:t>)!</a:t>
            </a:r>
            <a:endParaRPr sz="2300">
              <a:solidFill>
                <a:srgbClr val="CC0000"/>
              </a:solidFill>
              <a:latin typeface="Assistant ExtraLight"/>
              <a:ea typeface="Assistant ExtraLight"/>
              <a:cs typeface="Assistant ExtraLight"/>
              <a:sym typeface="Assistant ExtraLight"/>
            </a:endParaRPr>
          </a:p>
        </p:txBody>
      </p:sp>
      <p:sp>
        <p:nvSpPr>
          <p:cNvPr id="1694" name="Google Shape;1694;p114"/>
          <p:cNvSpPr/>
          <p:nvPr/>
        </p:nvSpPr>
        <p:spPr>
          <a:xfrm>
            <a:off x="945850" y="1151472"/>
            <a:ext cx="2599800" cy="3009047"/>
          </a:xfrm>
          <a:prstGeom prst="roundRect">
            <a:avLst>
              <a:gd name="adj" fmla="val 16667"/>
            </a:avLst>
          </a:prstGeom>
          <a:solidFill>
            <a:srgbClr val="FFFFFF"/>
          </a:solidFill>
          <a:ln>
            <a:noFill/>
          </a:ln>
          <a:effectLst>
            <a:outerShdw blurRad="357188" algn="bl" rotWithShape="0">
              <a:srgbClr val="000000">
                <a:alpha val="55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rgbClr val="CC0000"/>
                </a:solidFill>
                <a:latin typeface="Assistant"/>
                <a:ea typeface="Assistant"/>
                <a:cs typeface="Assistant"/>
                <a:sym typeface="Assistant"/>
              </a:rPr>
              <a:t>NOTE</a:t>
            </a:r>
            <a:r>
              <a:rPr lang="en" dirty="0">
                <a:solidFill>
                  <a:srgbClr val="CC0000"/>
                </a:solidFill>
                <a:latin typeface="Assistant ExtraLight"/>
                <a:ea typeface="Assistant ExtraLight"/>
                <a:cs typeface="Assistant ExtraLight"/>
                <a:sym typeface="Assistant ExtraLight"/>
              </a:rPr>
              <a:t>: I know it looks like we didn’t account for the work done on higher levels in the recursion tree, but as we’ll learn later, the work on the last level actually dominates </a:t>
            </a:r>
            <a:r>
              <a:rPr lang="en" i="1" dirty="0">
                <a:solidFill>
                  <a:srgbClr val="CC0000"/>
                </a:solidFill>
                <a:latin typeface="Assistant ExtraLight"/>
                <a:ea typeface="Assistant ExtraLight"/>
                <a:cs typeface="Assistant ExtraLight"/>
                <a:sym typeface="Assistant ExtraLight"/>
              </a:rPr>
              <a:t>in this particular recursion tree</a:t>
            </a:r>
            <a:r>
              <a:rPr lang="en" dirty="0">
                <a:solidFill>
                  <a:srgbClr val="CC0000"/>
                </a:solidFill>
                <a:latin typeface="Assistant ExtraLight"/>
                <a:ea typeface="Assistant ExtraLight"/>
                <a:cs typeface="Assistant ExtraLight"/>
                <a:sym typeface="Assistant ExtraLight"/>
              </a:rPr>
              <a:t>!</a:t>
            </a:r>
            <a:endParaRPr dirty="0">
              <a:solidFill>
                <a:srgbClr val="CC0000"/>
              </a:solidFill>
              <a:latin typeface="Assistant ExtraLight"/>
              <a:ea typeface="Assistant ExtraLight"/>
              <a:cs typeface="Assistant ExtraLight"/>
              <a:sym typeface="Assistant ExtraLight"/>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699"/>
        <p:cNvGrpSpPr/>
        <p:nvPr/>
      </p:nvGrpSpPr>
      <p:grpSpPr>
        <a:xfrm>
          <a:off x="0" y="0"/>
          <a:ext cx="0" cy="0"/>
          <a:chOff x="0" y="0"/>
          <a:chExt cx="0" cy="0"/>
        </a:xfrm>
      </p:grpSpPr>
      <p:sp>
        <p:nvSpPr>
          <p:cNvPr id="1700" name="Google Shape;1700;p115"/>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IT WORKS IN PRACTICE TOO!</a:t>
            </a:r>
            <a:endParaRPr sz="3600">
              <a:solidFill>
                <a:schemeClr val="accent5"/>
              </a:solidFill>
              <a:latin typeface="Lato Light"/>
              <a:ea typeface="Lato Light"/>
              <a:cs typeface="Lato Light"/>
              <a:sym typeface="Lato Light"/>
            </a:endParaRPr>
          </a:p>
        </p:txBody>
      </p:sp>
      <p:sp>
        <p:nvSpPr>
          <p:cNvPr id="1706" name="Google Shape;1706;p115"/>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55</a:t>
            </a:fld>
            <a:endParaRPr/>
          </a:p>
        </p:txBody>
      </p:sp>
      <p:pic>
        <p:nvPicPr>
          <p:cNvPr id="1701" name="Google Shape;1701;p115"/>
          <p:cNvPicPr preferRelativeResize="0"/>
          <p:nvPr/>
        </p:nvPicPr>
        <p:blipFill>
          <a:blip r:embed="rId3">
            <a:alphaModFix/>
          </a:blip>
          <a:stretch>
            <a:fillRect/>
          </a:stretch>
        </p:blipFill>
        <p:spPr>
          <a:xfrm>
            <a:off x="1584625" y="1170075"/>
            <a:ext cx="5365150" cy="3747525"/>
          </a:xfrm>
          <a:prstGeom prst="rect">
            <a:avLst/>
          </a:prstGeom>
          <a:noFill/>
          <a:ln>
            <a:noFill/>
          </a:ln>
        </p:spPr>
      </p:pic>
      <p:sp>
        <p:nvSpPr>
          <p:cNvPr id="1702" name="Google Shape;1702;p115"/>
          <p:cNvSpPr txBox="1"/>
          <p:nvPr/>
        </p:nvSpPr>
        <p:spPr>
          <a:xfrm>
            <a:off x="7499850" y="1634913"/>
            <a:ext cx="732000" cy="4800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sz="2000" b="1">
                <a:solidFill>
                  <a:srgbClr val="CC0000"/>
                </a:solidFill>
                <a:latin typeface="Assistant"/>
                <a:ea typeface="Assistant"/>
                <a:cs typeface="Assistant"/>
                <a:sym typeface="Assistant"/>
              </a:rPr>
              <a:t>O(n</a:t>
            </a:r>
            <a:r>
              <a:rPr lang="en" sz="2000" b="1" baseline="30000">
                <a:solidFill>
                  <a:srgbClr val="CC0000"/>
                </a:solidFill>
                <a:latin typeface="Assistant"/>
                <a:ea typeface="Assistant"/>
                <a:cs typeface="Assistant"/>
                <a:sym typeface="Assistant"/>
              </a:rPr>
              <a:t>2</a:t>
            </a:r>
            <a:r>
              <a:rPr lang="en" sz="2000" b="1">
                <a:solidFill>
                  <a:srgbClr val="CC0000"/>
                </a:solidFill>
                <a:latin typeface="Assistant"/>
                <a:ea typeface="Assistant"/>
                <a:cs typeface="Assistant"/>
                <a:sym typeface="Assistant"/>
              </a:rPr>
              <a:t>)</a:t>
            </a:r>
            <a:endParaRPr sz="2000" b="1">
              <a:solidFill>
                <a:srgbClr val="CC0000"/>
              </a:solidFill>
              <a:latin typeface="Assistant"/>
              <a:ea typeface="Assistant"/>
              <a:cs typeface="Assistant"/>
              <a:sym typeface="Assistant"/>
            </a:endParaRPr>
          </a:p>
        </p:txBody>
      </p:sp>
      <p:sp>
        <p:nvSpPr>
          <p:cNvPr id="1703" name="Google Shape;1703;p115"/>
          <p:cNvSpPr txBox="1"/>
          <p:nvPr/>
        </p:nvSpPr>
        <p:spPr>
          <a:xfrm>
            <a:off x="7499850" y="3036950"/>
            <a:ext cx="732000" cy="4800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sz="2000" b="1">
                <a:solidFill>
                  <a:srgbClr val="E69138"/>
                </a:solidFill>
                <a:latin typeface="Assistant"/>
                <a:ea typeface="Assistant"/>
                <a:cs typeface="Assistant"/>
                <a:sym typeface="Assistant"/>
              </a:rPr>
              <a:t>O(n</a:t>
            </a:r>
            <a:r>
              <a:rPr lang="en" sz="2000" b="1" baseline="30000">
                <a:solidFill>
                  <a:srgbClr val="E69138"/>
                </a:solidFill>
                <a:latin typeface="Assistant"/>
                <a:ea typeface="Assistant"/>
                <a:cs typeface="Assistant"/>
                <a:sym typeface="Assistant"/>
              </a:rPr>
              <a:t>1.6</a:t>
            </a:r>
            <a:r>
              <a:rPr lang="en" sz="2000" b="1">
                <a:solidFill>
                  <a:srgbClr val="E69138"/>
                </a:solidFill>
                <a:latin typeface="Assistant"/>
                <a:ea typeface="Assistant"/>
                <a:cs typeface="Assistant"/>
                <a:sym typeface="Assistant"/>
              </a:rPr>
              <a:t>)</a:t>
            </a:r>
            <a:endParaRPr sz="2000" b="1">
              <a:solidFill>
                <a:srgbClr val="E69138"/>
              </a:solidFill>
              <a:latin typeface="Assistant"/>
              <a:ea typeface="Assistant"/>
              <a:cs typeface="Assistant"/>
              <a:sym typeface="Assistant"/>
            </a:endParaRPr>
          </a:p>
        </p:txBody>
      </p:sp>
      <p:cxnSp>
        <p:nvCxnSpPr>
          <p:cNvPr id="1704" name="Google Shape;1704;p115"/>
          <p:cNvCxnSpPr>
            <a:stCxn id="1702" idx="1"/>
          </p:cNvCxnSpPr>
          <p:nvPr/>
        </p:nvCxnSpPr>
        <p:spPr>
          <a:xfrm flipH="1">
            <a:off x="6471150" y="1874913"/>
            <a:ext cx="1028700" cy="126600"/>
          </a:xfrm>
          <a:prstGeom prst="straightConnector1">
            <a:avLst/>
          </a:prstGeom>
          <a:noFill/>
          <a:ln w="9525" cap="flat" cmpd="sng">
            <a:solidFill>
              <a:schemeClr val="dk2"/>
            </a:solidFill>
            <a:prstDash val="solid"/>
            <a:round/>
            <a:headEnd type="none" w="med" len="med"/>
            <a:tailEnd type="triangle" w="med" len="med"/>
          </a:ln>
        </p:spPr>
      </p:cxnSp>
      <p:cxnSp>
        <p:nvCxnSpPr>
          <p:cNvPr id="1705" name="Google Shape;1705;p115"/>
          <p:cNvCxnSpPr>
            <a:stCxn id="1703" idx="1"/>
          </p:cNvCxnSpPr>
          <p:nvPr/>
        </p:nvCxnSpPr>
        <p:spPr>
          <a:xfrm rot="10800000">
            <a:off x="6525150" y="3149150"/>
            <a:ext cx="974700" cy="1278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710"/>
        <p:cNvGrpSpPr/>
        <p:nvPr/>
      </p:nvGrpSpPr>
      <p:grpSpPr>
        <a:xfrm>
          <a:off x="0" y="0"/>
          <a:ext cx="0" cy="0"/>
          <a:chOff x="0" y="0"/>
          <a:chExt cx="0" cy="0"/>
        </a:xfrm>
      </p:grpSpPr>
      <p:sp>
        <p:nvSpPr>
          <p:cNvPr id="1711" name="Google Shape;1711;p116"/>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chemeClr val="accent5"/>
                </a:solidFill>
                <a:latin typeface="Lato Light"/>
                <a:ea typeface="Lato Light"/>
                <a:cs typeface="Lato Light"/>
                <a:sym typeface="Lato Light"/>
              </a:rPr>
              <a:t>IT WORKS IN PRACTICE TOO!</a:t>
            </a:r>
            <a:endParaRPr sz="3600">
              <a:solidFill>
                <a:schemeClr val="accent5"/>
              </a:solidFill>
              <a:latin typeface="Lato Light"/>
              <a:ea typeface="Lato Light"/>
              <a:cs typeface="Lato Light"/>
              <a:sym typeface="Lato Light"/>
            </a:endParaRPr>
          </a:p>
        </p:txBody>
      </p:sp>
      <p:sp>
        <p:nvSpPr>
          <p:cNvPr id="1717" name="Google Shape;1717;p116"/>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56</a:t>
            </a:fld>
            <a:endParaRPr/>
          </a:p>
        </p:txBody>
      </p:sp>
      <p:pic>
        <p:nvPicPr>
          <p:cNvPr id="1712" name="Google Shape;1712;p116"/>
          <p:cNvPicPr preferRelativeResize="0"/>
          <p:nvPr/>
        </p:nvPicPr>
        <p:blipFill>
          <a:blip r:embed="rId3">
            <a:alphaModFix/>
          </a:blip>
          <a:stretch>
            <a:fillRect/>
          </a:stretch>
        </p:blipFill>
        <p:spPr>
          <a:xfrm>
            <a:off x="1584625" y="1170075"/>
            <a:ext cx="5365150" cy="3747525"/>
          </a:xfrm>
          <a:prstGeom prst="rect">
            <a:avLst/>
          </a:prstGeom>
          <a:noFill/>
          <a:ln>
            <a:noFill/>
          </a:ln>
        </p:spPr>
      </p:pic>
      <p:sp>
        <p:nvSpPr>
          <p:cNvPr id="1713" name="Google Shape;1713;p116"/>
          <p:cNvSpPr txBox="1"/>
          <p:nvPr/>
        </p:nvSpPr>
        <p:spPr>
          <a:xfrm>
            <a:off x="7499850" y="1634913"/>
            <a:ext cx="732000" cy="4800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sz="2000" b="1">
                <a:solidFill>
                  <a:srgbClr val="CC0000"/>
                </a:solidFill>
                <a:latin typeface="Assistant"/>
                <a:ea typeface="Assistant"/>
                <a:cs typeface="Assistant"/>
                <a:sym typeface="Assistant"/>
              </a:rPr>
              <a:t>O(n</a:t>
            </a:r>
            <a:r>
              <a:rPr lang="en" sz="2000" b="1" baseline="30000">
                <a:solidFill>
                  <a:srgbClr val="CC0000"/>
                </a:solidFill>
                <a:latin typeface="Assistant"/>
                <a:ea typeface="Assistant"/>
                <a:cs typeface="Assistant"/>
                <a:sym typeface="Assistant"/>
              </a:rPr>
              <a:t>2</a:t>
            </a:r>
            <a:r>
              <a:rPr lang="en" sz="2000" b="1">
                <a:solidFill>
                  <a:srgbClr val="CC0000"/>
                </a:solidFill>
                <a:latin typeface="Assistant"/>
                <a:ea typeface="Assistant"/>
                <a:cs typeface="Assistant"/>
                <a:sym typeface="Assistant"/>
              </a:rPr>
              <a:t>)</a:t>
            </a:r>
            <a:endParaRPr sz="2000" b="1">
              <a:solidFill>
                <a:srgbClr val="CC0000"/>
              </a:solidFill>
              <a:latin typeface="Assistant"/>
              <a:ea typeface="Assistant"/>
              <a:cs typeface="Assistant"/>
              <a:sym typeface="Assistant"/>
            </a:endParaRPr>
          </a:p>
        </p:txBody>
      </p:sp>
      <p:sp>
        <p:nvSpPr>
          <p:cNvPr id="1714" name="Google Shape;1714;p116"/>
          <p:cNvSpPr txBox="1"/>
          <p:nvPr/>
        </p:nvSpPr>
        <p:spPr>
          <a:xfrm>
            <a:off x="7499850" y="3036950"/>
            <a:ext cx="732000" cy="4800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sz="2000" b="1">
                <a:solidFill>
                  <a:srgbClr val="E69138"/>
                </a:solidFill>
                <a:latin typeface="Assistant"/>
                <a:ea typeface="Assistant"/>
                <a:cs typeface="Assistant"/>
                <a:sym typeface="Assistant"/>
              </a:rPr>
              <a:t>O(n</a:t>
            </a:r>
            <a:r>
              <a:rPr lang="en" sz="2000" b="1" baseline="30000">
                <a:solidFill>
                  <a:srgbClr val="E69138"/>
                </a:solidFill>
                <a:latin typeface="Assistant"/>
                <a:ea typeface="Assistant"/>
                <a:cs typeface="Assistant"/>
                <a:sym typeface="Assistant"/>
              </a:rPr>
              <a:t>1.6</a:t>
            </a:r>
            <a:r>
              <a:rPr lang="en" sz="2000" b="1">
                <a:solidFill>
                  <a:srgbClr val="E69138"/>
                </a:solidFill>
                <a:latin typeface="Assistant"/>
                <a:ea typeface="Assistant"/>
                <a:cs typeface="Assistant"/>
                <a:sym typeface="Assistant"/>
              </a:rPr>
              <a:t>)</a:t>
            </a:r>
            <a:endParaRPr sz="2000" b="1">
              <a:solidFill>
                <a:srgbClr val="E69138"/>
              </a:solidFill>
              <a:latin typeface="Assistant"/>
              <a:ea typeface="Assistant"/>
              <a:cs typeface="Assistant"/>
              <a:sym typeface="Assistant"/>
            </a:endParaRPr>
          </a:p>
        </p:txBody>
      </p:sp>
      <p:cxnSp>
        <p:nvCxnSpPr>
          <p:cNvPr id="1715" name="Google Shape;1715;p116"/>
          <p:cNvCxnSpPr>
            <a:stCxn id="1713" idx="1"/>
          </p:cNvCxnSpPr>
          <p:nvPr/>
        </p:nvCxnSpPr>
        <p:spPr>
          <a:xfrm flipH="1">
            <a:off x="6471150" y="1874913"/>
            <a:ext cx="1028700" cy="126600"/>
          </a:xfrm>
          <a:prstGeom prst="straightConnector1">
            <a:avLst/>
          </a:prstGeom>
          <a:noFill/>
          <a:ln w="9525" cap="flat" cmpd="sng">
            <a:solidFill>
              <a:schemeClr val="dk2"/>
            </a:solidFill>
            <a:prstDash val="solid"/>
            <a:round/>
            <a:headEnd type="none" w="med" len="med"/>
            <a:tailEnd type="triangle" w="med" len="med"/>
          </a:ln>
        </p:spPr>
      </p:cxnSp>
      <p:cxnSp>
        <p:nvCxnSpPr>
          <p:cNvPr id="1716" name="Google Shape;1716;p116"/>
          <p:cNvCxnSpPr>
            <a:stCxn id="1714" idx="1"/>
          </p:cNvCxnSpPr>
          <p:nvPr/>
        </p:nvCxnSpPr>
        <p:spPr>
          <a:xfrm rot="10800000">
            <a:off x="6525150" y="3149150"/>
            <a:ext cx="974700" cy="127800"/>
          </a:xfrm>
          <a:prstGeom prst="straightConnector1">
            <a:avLst/>
          </a:prstGeom>
          <a:noFill/>
          <a:ln w="9525" cap="flat" cmpd="sng">
            <a:solidFill>
              <a:schemeClr val="dk2"/>
            </a:solidFill>
            <a:prstDash val="solid"/>
            <a:round/>
            <a:headEnd type="none" w="med" len="med"/>
            <a:tailEnd type="triangle" w="med" len="med"/>
          </a:ln>
        </p:spPr>
      </p:cxnSp>
      <p:sp>
        <p:nvSpPr>
          <p:cNvPr id="1718" name="Google Shape;1718;p116"/>
          <p:cNvSpPr/>
          <p:nvPr/>
        </p:nvSpPr>
        <p:spPr>
          <a:xfrm>
            <a:off x="3117450" y="1224650"/>
            <a:ext cx="2909100" cy="2909100"/>
          </a:xfrm>
          <a:prstGeom prst="ellipse">
            <a:avLst/>
          </a:prstGeom>
          <a:solidFill>
            <a:srgbClr val="FFFFFF"/>
          </a:solidFill>
          <a:ln>
            <a:noFill/>
          </a:ln>
          <a:effectLst>
            <a:outerShdw blurRad="628650" algn="bl" rotWithShape="0">
              <a:srgbClr val="999999">
                <a:alpha val="82000"/>
              </a:srgbClr>
            </a:outerShdw>
          </a:effectLst>
        </p:spPr>
        <p:txBody>
          <a:bodyPr spcFirstLastPara="1" wrap="square" lIns="91425" tIns="91425" rIns="91425" bIns="91425" anchor="ctr" anchorCtr="0">
            <a:noAutofit/>
          </a:bodyPr>
          <a:lstStyle/>
          <a:p>
            <a:pPr marL="0" marR="0" lvl="0" indent="0" algn="ctr" rtl="0">
              <a:spcBef>
                <a:spcPts val="0"/>
              </a:spcBef>
              <a:spcAft>
                <a:spcPts val="0"/>
              </a:spcAft>
              <a:buNone/>
            </a:pPr>
            <a:r>
              <a:rPr lang="en" sz="2200" i="1" dirty="0">
                <a:solidFill>
                  <a:schemeClr val="accent5"/>
                </a:solidFill>
                <a:latin typeface="Assistant ExtraLight"/>
                <a:ea typeface="Assistant ExtraLight"/>
                <a:cs typeface="Assistant ExtraLight"/>
                <a:sym typeface="Assistant ExtraLight"/>
              </a:rPr>
              <a:t>THE QUESTION IS...</a:t>
            </a:r>
            <a:endParaRPr sz="2200" i="1" dirty="0">
              <a:solidFill>
                <a:schemeClr val="accent5"/>
              </a:solidFill>
              <a:latin typeface="Assistant ExtraLight"/>
              <a:ea typeface="Assistant ExtraLight"/>
              <a:cs typeface="Assistant ExtraLight"/>
              <a:sym typeface="Assistant ExtraLight"/>
            </a:endParaRPr>
          </a:p>
          <a:p>
            <a:pPr marL="0" marR="0" lvl="0" indent="0" algn="ctr" rtl="0">
              <a:lnSpc>
                <a:spcPct val="80000"/>
              </a:lnSpc>
              <a:spcBef>
                <a:spcPts val="0"/>
              </a:spcBef>
              <a:spcAft>
                <a:spcPts val="0"/>
              </a:spcAft>
              <a:buNone/>
            </a:pPr>
            <a:r>
              <a:rPr lang="en" sz="2400" b="1" i="1" dirty="0">
                <a:solidFill>
                  <a:schemeClr val="accent5"/>
                </a:solidFill>
                <a:latin typeface="Assistant"/>
                <a:ea typeface="Assistant"/>
                <a:cs typeface="Assistant"/>
                <a:sym typeface="Assistant"/>
              </a:rPr>
              <a:t>CAN WE DO </a:t>
            </a:r>
            <a:r>
              <a:rPr lang="en" sz="3600" b="1" i="1" dirty="0">
                <a:solidFill>
                  <a:schemeClr val="accent5"/>
                </a:solidFill>
                <a:latin typeface="Assistant"/>
                <a:ea typeface="Assistant"/>
                <a:cs typeface="Assistant"/>
                <a:sym typeface="Assistant"/>
              </a:rPr>
              <a:t>BETTER?</a:t>
            </a:r>
            <a:endParaRPr sz="3600" b="1" i="1" dirty="0">
              <a:solidFill>
                <a:schemeClr val="accent5"/>
              </a:solidFill>
              <a:latin typeface="Assistant"/>
              <a:ea typeface="Assistant"/>
              <a:cs typeface="Assistant"/>
              <a:sym typeface="Assistant"/>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722"/>
        <p:cNvGrpSpPr/>
        <p:nvPr/>
      </p:nvGrpSpPr>
      <p:grpSpPr>
        <a:xfrm>
          <a:off x="0" y="0"/>
          <a:ext cx="0" cy="0"/>
          <a:chOff x="0" y="0"/>
          <a:chExt cx="0" cy="0"/>
        </a:xfrm>
      </p:grpSpPr>
      <p:sp>
        <p:nvSpPr>
          <p:cNvPr id="1723" name="Google Shape;1723;p117"/>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CAN WE DO BETTER?</a:t>
            </a:r>
            <a:endParaRPr sz="3600">
              <a:solidFill>
                <a:schemeClr val="accent5"/>
              </a:solidFill>
              <a:latin typeface="Lato Light"/>
              <a:ea typeface="Lato Light"/>
              <a:cs typeface="Lato Light"/>
              <a:sym typeface="Lato Light"/>
            </a:endParaRPr>
          </a:p>
        </p:txBody>
      </p:sp>
      <p:sp>
        <p:nvSpPr>
          <p:cNvPr id="1724" name="Google Shape;1724;p117"/>
          <p:cNvSpPr txBox="1">
            <a:spLocks noGrp="1"/>
          </p:cNvSpPr>
          <p:nvPr>
            <p:ph type="subTitle" idx="1"/>
          </p:nvPr>
        </p:nvSpPr>
        <p:spPr>
          <a:xfrm>
            <a:off x="311700" y="1095650"/>
            <a:ext cx="8365200" cy="37887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Toom-Cook (1963): </a:t>
            </a:r>
            <a:r>
              <a:rPr lang="en" sz="2000">
                <a:solidFill>
                  <a:srgbClr val="000000"/>
                </a:solidFill>
                <a:latin typeface="Assistant ExtraLight"/>
                <a:ea typeface="Assistant ExtraLight"/>
                <a:cs typeface="Assistant ExtraLight"/>
                <a:sym typeface="Assistant ExtraLight"/>
              </a:rPr>
              <a:t>another Divide &amp; Conquer! Instead of breaking into three (n/2)-sized problems, break into five (n/3)-sized problems.</a:t>
            </a:r>
            <a:endParaRPr sz="20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Runtime: </a:t>
            </a:r>
            <a:r>
              <a:rPr lang="en" sz="2200">
                <a:solidFill>
                  <a:srgbClr val="000000"/>
                </a:solidFill>
                <a:latin typeface="Assistant ExtraLight"/>
                <a:ea typeface="Assistant ExtraLight"/>
                <a:cs typeface="Assistant ExtraLight"/>
                <a:sym typeface="Assistant ExtraLight"/>
              </a:rPr>
              <a:t>O(n</a:t>
            </a:r>
            <a:r>
              <a:rPr lang="en" sz="2200" baseline="30000">
                <a:solidFill>
                  <a:srgbClr val="000000"/>
                </a:solidFill>
                <a:latin typeface="Assistant ExtraLight"/>
                <a:ea typeface="Assistant ExtraLight"/>
                <a:cs typeface="Assistant ExtraLight"/>
                <a:sym typeface="Assistant ExtraLight"/>
              </a:rPr>
              <a:t>1.465</a:t>
            </a:r>
            <a:r>
              <a:rPr lang="en" sz="2200">
                <a:solidFill>
                  <a:srgbClr val="000000"/>
                </a:solidFill>
                <a:latin typeface="Assistant ExtraLight"/>
                <a:ea typeface="Assistant ExtraLight"/>
                <a:cs typeface="Assistant ExtraLight"/>
                <a:sym typeface="Assistant ExtraLight"/>
              </a:rPr>
              <a:t>)</a:t>
            </a:r>
            <a:endParaRPr sz="2200">
              <a:solidFill>
                <a:srgbClr val="000000"/>
              </a:solidFill>
              <a:latin typeface="Assistant ExtraLight"/>
              <a:ea typeface="Assistant ExtraLight"/>
              <a:cs typeface="Assistant ExtraLight"/>
              <a:sym typeface="Assistant ExtraLight"/>
            </a:endParaRPr>
          </a:p>
          <a:p>
            <a:pPr marL="0" lvl="0" indent="0" algn="l" rtl="0">
              <a:spcBef>
                <a:spcPts val="0"/>
              </a:spcBef>
              <a:spcAft>
                <a:spcPts val="0"/>
              </a:spcAft>
              <a:buNone/>
            </a:pPr>
            <a:endParaRPr sz="1800">
              <a:solidFill>
                <a:srgbClr val="000000"/>
              </a:solidFill>
              <a:latin typeface="Assistant ExtraLight"/>
              <a:ea typeface="Assistant ExtraLight"/>
              <a:cs typeface="Assistant ExtraLight"/>
              <a:sym typeface="Assistant ExtraLight"/>
            </a:endParaRPr>
          </a:p>
        </p:txBody>
      </p:sp>
      <p:sp>
        <p:nvSpPr>
          <p:cNvPr id="1726" name="Google Shape;1726;p117"/>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57</a:t>
            </a:fld>
            <a:endParaRPr/>
          </a:p>
        </p:txBody>
      </p:sp>
      <p:sp>
        <p:nvSpPr>
          <p:cNvPr id="1725" name="Google Shape;1725;p117"/>
          <p:cNvSpPr txBox="1"/>
          <p:nvPr/>
        </p:nvSpPr>
        <p:spPr>
          <a:xfrm>
            <a:off x="6911825" y="3593775"/>
            <a:ext cx="1857300" cy="141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700">
                <a:solidFill>
                  <a:srgbClr val="CC0000"/>
                </a:solidFill>
                <a:latin typeface="Assistant ExtraLight"/>
                <a:ea typeface="Assistant ExtraLight"/>
                <a:cs typeface="Assistant ExtraLight"/>
                <a:sym typeface="Assistant ExtraLight"/>
              </a:rPr>
              <a:t>We won’t expect you to know any of these algorithms by the way!</a:t>
            </a:r>
            <a:endParaRPr sz="1700">
              <a:solidFill>
                <a:srgbClr val="CC0000"/>
              </a:solidFill>
              <a:latin typeface="Assistant ExtraLight"/>
              <a:ea typeface="Assistant ExtraLight"/>
              <a:cs typeface="Assistant ExtraLight"/>
              <a:sym typeface="Assistant ExtraLight"/>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730"/>
        <p:cNvGrpSpPr/>
        <p:nvPr/>
      </p:nvGrpSpPr>
      <p:grpSpPr>
        <a:xfrm>
          <a:off x="0" y="0"/>
          <a:ext cx="0" cy="0"/>
          <a:chOff x="0" y="0"/>
          <a:chExt cx="0" cy="0"/>
        </a:xfrm>
      </p:grpSpPr>
      <p:sp>
        <p:nvSpPr>
          <p:cNvPr id="1731" name="Google Shape;1731;p118"/>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CAN WE DO BETTER?</a:t>
            </a:r>
            <a:endParaRPr sz="3600">
              <a:solidFill>
                <a:schemeClr val="accent5"/>
              </a:solidFill>
              <a:latin typeface="Lato Light"/>
              <a:ea typeface="Lato Light"/>
              <a:cs typeface="Lato Light"/>
              <a:sym typeface="Lato Light"/>
            </a:endParaRPr>
          </a:p>
        </p:txBody>
      </p:sp>
      <p:sp>
        <p:nvSpPr>
          <p:cNvPr id="1732" name="Google Shape;1732;p118"/>
          <p:cNvSpPr txBox="1">
            <a:spLocks noGrp="1"/>
          </p:cNvSpPr>
          <p:nvPr>
            <p:ph type="subTitle" idx="1"/>
          </p:nvPr>
        </p:nvSpPr>
        <p:spPr>
          <a:xfrm>
            <a:off x="311700" y="1095650"/>
            <a:ext cx="8365200" cy="37887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Toom-Cook (1963): </a:t>
            </a:r>
            <a:r>
              <a:rPr lang="en" sz="2000">
                <a:solidFill>
                  <a:srgbClr val="000000"/>
                </a:solidFill>
                <a:latin typeface="Assistant ExtraLight"/>
                <a:ea typeface="Assistant ExtraLight"/>
                <a:cs typeface="Assistant ExtraLight"/>
                <a:sym typeface="Assistant ExtraLight"/>
              </a:rPr>
              <a:t>another Divide &amp; Conquer! Instead of breaking into three (n/2)-sized problems, break into five (n/3)-sized problems.</a:t>
            </a:r>
            <a:endParaRPr sz="20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Runtime: </a:t>
            </a:r>
            <a:r>
              <a:rPr lang="en" sz="2200">
                <a:solidFill>
                  <a:srgbClr val="000000"/>
                </a:solidFill>
                <a:latin typeface="Assistant ExtraLight"/>
                <a:ea typeface="Assistant ExtraLight"/>
                <a:cs typeface="Assistant ExtraLight"/>
                <a:sym typeface="Assistant ExtraLight"/>
              </a:rPr>
              <a:t>O(n</a:t>
            </a:r>
            <a:r>
              <a:rPr lang="en" sz="2200" baseline="30000">
                <a:solidFill>
                  <a:srgbClr val="000000"/>
                </a:solidFill>
                <a:latin typeface="Assistant ExtraLight"/>
                <a:ea typeface="Assistant ExtraLight"/>
                <a:cs typeface="Assistant ExtraLight"/>
                <a:sym typeface="Assistant ExtraLight"/>
              </a:rPr>
              <a:t>1.465</a:t>
            </a:r>
            <a:r>
              <a:rPr lang="en" sz="2200">
                <a:solidFill>
                  <a:srgbClr val="000000"/>
                </a:solidFill>
                <a:latin typeface="Assistant ExtraLight"/>
                <a:ea typeface="Assistant ExtraLight"/>
                <a:cs typeface="Assistant ExtraLight"/>
                <a:sym typeface="Assistant ExtraLight"/>
              </a:rPr>
              <a:t>)</a:t>
            </a:r>
            <a:endParaRPr sz="2200">
              <a:solidFill>
                <a:srgbClr val="000000"/>
              </a:solidFill>
              <a:latin typeface="Assistant ExtraLight"/>
              <a:ea typeface="Assistant ExtraLight"/>
              <a:cs typeface="Assistant ExtraLight"/>
              <a:sym typeface="Assistant ExtraLight"/>
            </a:endParaRPr>
          </a:p>
          <a:p>
            <a:pPr marL="457200" lvl="0" indent="-355600" algn="l" rtl="0">
              <a:spcBef>
                <a:spcPts val="0"/>
              </a:spcBef>
              <a:spcAft>
                <a:spcPts val="0"/>
              </a:spcAft>
              <a:buClr>
                <a:schemeClr val="dk1"/>
              </a:buClr>
              <a:buSzPts val="2000"/>
              <a:buFont typeface="Assistant"/>
              <a:buChar char="●"/>
            </a:pPr>
            <a:r>
              <a:rPr lang="en" sz="2000" b="1">
                <a:solidFill>
                  <a:schemeClr val="dk1"/>
                </a:solidFill>
                <a:latin typeface="Assistant"/>
                <a:ea typeface="Assistant"/>
                <a:cs typeface="Assistant"/>
                <a:sym typeface="Assistant"/>
              </a:rPr>
              <a:t>Schönhage–Strassen (1971): </a:t>
            </a:r>
            <a:r>
              <a:rPr lang="en" sz="2000">
                <a:solidFill>
                  <a:schemeClr val="dk1"/>
                </a:solidFill>
                <a:latin typeface="Assistant ExtraLight"/>
                <a:ea typeface="Assistant ExtraLight"/>
                <a:cs typeface="Assistant ExtraLight"/>
                <a:sym typeface="Assistant ExtraLight"/>
              </a:rPr>
              <a:t>uses fast polynomial multiplications</a:t>
            </a:r>
            <a:endParaRPr sz="18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Runtime: </a:t>
            </a:r>
            <a:r>
              <a:rPr lang="en" sz="2200">
                <a:solidFill>
                  <a:srgbClr val="000000"/>
                </a:solidFill>
                <a:latin typeface="Assistant ExtraLight"/>
                <a:ea typeface="Assistant ExtraLight"/>
                <a:cs typeface="Assistant ExtraLight"/>
                <a:sym typeface="Assistant ExtraLight"/>
              </a:rPr>
              <a:t>O(n log n log log n )</a:t>
            </a:r>
            <a:endParaRPr sz="2200">
              <a:solidFill>
                <a:srgbClr val="000000"/>
              </a:solidFill>
              <a:latin typeface="Assistant ExtraLight"/>
              <a:ea typeface="Assistant ExtraLight"/>
              <a:cs typeface="Assistant ExtraLight"/>
              <a:sym typeface="Assistant ExtraLight"/>
            </a:endParaRPr>
          </a:p>
          <a:p>
            <a:pPr marL="0" lvl="0" indent="0" algn="l" rtl="0">
              <a:spcBef>
                <a:spcPts val="0"/>
              </a:spcBef>
              <a:spcAft>
                <a:spcPts val="0"/>
              </a:spcAft>
              <a:buNone/>
            </a:pPr>
            <a:endParaRPr sz="1800">
              <a:solidFill>
                <a:srgbClr val="000000"/>
              </a:solidFill>
              <a:latin typeface="Assistant ExtraLight"/>
              <a:ea typeface="Assistant ExtraLight"/>
              <a:cs typeface="Assistant ExtraLight"/>
              <a:sym typeface="Assistant ExtraLight"/>
            </a:endParaRPr>
          </a:p>
        </p:txBody>
      </p:sp>
      <p:sp>
        <p:nvSpPr>
          <p:cNvPr id="1734" name="Google Shape;1734;p118"/>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58</a:t>
            </a:fld>
            <a:endParaRPr/>
          </a:p>
        </p:txBody>
      </p:sp>
      <p:sp>
        <p:nvSpPr>
          <p:cNvPr id="1733" name="Google Shape;1733;p118"/>
          <p:cNvSpPr txBox="1"/>
          <p:nvPr/>
        </p:nvSpPr>
        <p:spPr>
          <a:xfrm>
            <a:off x="6911825" y="3593775"/>
            <a:ext cx="1857300" cy="141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700">
                <a:solidFill>
                  <a:srgbClr val="CC0000"/>
                </a:solidFill>
                <a:latin typeface="Assistant ExtraLight"/>
                <a:ea typeface="Assistant ExtraLight"/>
                <a:cs typeface="Assistant ExtraLight"/>
                <a:sym typeface="Assistant ExtraLight"/>
              </a:rPr>
              <a:t>We won’t expect you to know any of these algorithms by the way!</a:t>
            </a:r>
            <a:endParaRPr sz="1700">
              <a:solidFill>
                <a:srgbClr val="CC0000"/>
              </a:solidFill>
              <a:latin typeface="Assistant ExtraLight"/>
              <a:ea typeface="Assistant ExtraLight"/>
              <a:cs typeface="Assistant ExtraLight"/>
              <a:sym typeface="Assistant ExtraLight"/>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738"/>
        <p:cNvGrpSpPr/>
        <p:nvPr/>
      </p:nvGrpSpPr>
      <p:grpSpPr>
        <a:xfrm>
          <a:off x="0" y="0"/>
          <a:ext cx="0" cy="0"/>
          <a:chOff x="0" y="0"/>
          <a:chExt cx="0" cy="0"/>
        </a:xfrm>
      </p:grpSpPr>
      <p:sp>
        <p:nvSpPr>
          <p:cNvPr id="1739" name="Google Shape;1739;p119"/>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CAN WE DO BETTER?</a:t>
            </a:r>
            <a:endParaRPr sz="3600">
              <a:solidFill>
                <a:schemeClr val="accent5"/>
              </a:solidFill>
              <a:latin typeface="Lato Light"/>
              <a:ea typeface="Lato Light"/>
              <a:cs typeface="Lato Light"/>
              <a:sym typeface="Lato Light"/>
            </a:endParaRPr>
          </a:p>
        </p:txBody>
      </p:sp>
      <p:sp>
        <p:nvSpPr>
          <p:cNvPr id="1740" name="Google Shape;1740;p119"/>
          <p:cNvSpPr txBox="1">
            <a:spLocks noGrp="1"/>
          </p:cNvSpPr>
          <p:nvPr>
            <p:ph type="subTitle" idx="1"/>
          </p:nvPr>
        </p:nvSpPr>
        <p:spPr>
          <a:xfrm>
            <a:off x="311700" y="1095650"/>
            <a:ext cx="8365200" cy="37887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Toom-Cook (1963): </a:t>
            </a:r>
            <a:r>
              <a:rPr lang="en" sz="2000">
                <a:solidFill>
                  <a:srgbClr val="000000"/>
                </a:solidFill>
                <a:latin typeface="Assistant ExtraLight"/>
                <a:ea typeface="Assistant ExtraLight"/>
                <a:cs typeface="Assistant ExtraLight"/>
                <a:sym typeface="Assistant ExtraLight"/>
              </a:rPr>
              <a:t>another Divide &amp; Conquer! Instead of breaking into three (n/2)-sized problems, break into five (n/3)-sized problems.</a:t>
            </a:r>
            <a:endParaRPr sz="20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Runtime: </a:t>
            </a:r>
            <a:r>
              <a:rPr lang="en" sz="2200">
                <a:solidFill>
                  <a:srgbClr val="000000"/>
                </a:solidFill>
                <a:latin typeface="Assistant ExtraLight"/>
                <a:ea typeface="Assistant ExtraLight"/>
                <a:cs typeface="Assistant ExtraLight"/>
                <a:sym typeface="Assistant ExtraLight"/>
              </a:rPr>
              <a:t>O(n</a:t>
            </a:r>
            <a:r>
              <a:rPr lang="en" sz="2200" baseline="30000">
                <a:solidFill>
                  <a:srgbClr val="000000"/>
                </a:solidFill>
                <a:latin typeface="Assistant ExtraLight"/>
                <a:ea typeface="Assistant ExtraLight"/>
                <a:cs typeface="Assistant ExtraLight"/>
                <a:sym typeface="Assistant ExtraLight"/>
              </a:rPr>
              <a:t>1.465</a:t>
            </a:r>
            <a:r>
              <a:rPr lang="en" sz="2200">
                <a:solidFill>
                  <a:srgbClr val="000000"/>
                </a:solidFill>
                <a:latin typeface="Assistant ExtraLight"/>
                <a:ea typeface="Assistant ExtraLight"/>
                <a:cs typeface="Assistant ExtraLight"/>
                <a:sym typeface="Assistant ExtraLight"/>
              </a:rPr>
              <a:t>)</a:t>
            </a:r>
            <a:endParaRPr sz="2200">
              <a:solidFill>
                <a:srgbClr val="000000"/>
              </a:solidFill>
              <a:latin typeface="Assistant ExtraLight"/>
              <a:ea typeface="Assistant ExtraLight"/>
              <a:cs typeface="Assistant ExtraLight"/>
              <a:sym typeface="Assistant ExtraLight"/>
            </a:endParaRPr>
          </a:p>
          <a:p>
            <a:pPr marL="457200" lvl="0" indent="-355600" algn="l" rtl="0">
              <a:spcBef>
                <a:spcPts val="0"/>
              </a:spcBef>
              <a:spcAft>
                <a:spcPts val="0"/>
              </a:spcAft>
              <a:buClr>
                <a:schemeClr val="dk1"/>
              </a:buClr>
              <a:buSzPts val="2000"/>
              <a:buFont typeface="Assistant"/>
              <a:buChar char="●"/>
            </a:pPr>
            <a:r>
              <a:rPr lang="en" sz="2000" b="1">
                <a:solidFill>
                  <a:schemeClr val="dk1"/>
                </a:solidFill>
                <a:latin typeface="Assistant"/>
                <a:ea typeface="Assistant"/>
                <a:cs typeface="Assistant"/>
                <a:sym typeface="Assistant"/>
              </a:rPr>
              <a:t>Schönhage–Strassen (1971): </a:t>
            </a:r>
            <a:r>
              <a:rPr lang="en" sz="2000">
                <a:solidFill>
                  <a:schemeClr val="dk1"/>
                </a:solidFill>
                <a:latin typeface="Assistant ExtraLight"/>
                <a:ea typeface="Assistant ExtraLight"/>
                <a:cs typeface="Assistant ExtraLight"/>
                <a:sym typeface="Assistant ExtraLight"/>
              </a:rPr>
              <a:t>uses fast polynomial multiplications</a:t>
            </a:r>
            <a:endParaRPr sz="18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Runtime: </a:t>
            </a:r>
            <a:r>
              <a:rPr lang="en" sz="2200">
                <a:solidFill>
                  <a:srgbClr val="000000"/>
                </a:solidFill>
                <a:latin typeface="Assistant ExtraLight"/>
                <a:ea typeface="Assistant ExtraLight"/>
                <a:cs typeface="Assistant ExtraLight"/>
                <a:sym typeface="Assistant ExtraLight"/>
              </a:rPr>
              <a:t>O(n log n log log n )</a:t>
            </a:r>
            <a:endParaRPr sz="2200">
              <a:solidFill>
                <a:srgbClr val="000000"/>
              </a:solidFill>
              <a:latin typeface="Assistant ExtraLight"/>
              <a:ea typeface="Assistant ExtraLight"/>
              <a:cs typeface="Assistant ExtraLight"/>
              <a:sym typeface="Assistant ExtraLight"/>
            </a:endParaRPr>
          </a:p>
          <a:p>
            <a:pPr marL="457200" lvl="0" indent="-355600" algn="l" rtl="0">
              <a:spcBef>
                <a:spcPts val="0"/>
              </a:spcBef>
              <a:spcAft>
                <a:spcPts val="0"/>
              </a:spcAft>
              <a:buClr>
                <a:schemeClr val="dk1"/>
              </a:buClr>
              <a:buSzPts val="2000"/>
              <a:buFont typeface="Assistant"/>
              <a:buChar char="●"/>
            </a:pPr>
            <a:r>
              <a:rPr lang="en" sz="2000" b="1">
                <a:solidFill>
                  <a:schemeClr val="dk1"/>
                </a:solidFill>
                <a:latin typeface="Assistant"/>
                <a:ea typeface="Assistant"/>
                <a:cs typeface="Assistant"/>
                <a:sym typeface="Assistant"/>
              </a:rPr>
              <a:t>Fürer (2007): </a:t>
            </a:r>
            <a:r>
              <a:rPr lang="en" sz="2000">
                <a:solidFill>
                  <a:schemeClr val="dk1"/>
                </a:solidFill>
                <a:latin typeface="Assistant ExtraLight"/>
                <a:ea typeface="Assistant ExtraLight"/>
                <a:cs typeface="Assistant ExtraLight"/>
                <a:sym typeface="Assistant ExtraLight"/>
              </a:rPr>
              <a:t>uses Fourier Transforms over complex numbers</a:t>
            </a:r>
            <a:endParaRPr sz="1800">
              <a:solidFill>
                <a:schemeClr val="dk1"/>
              </a:solidFill>
              <a:latin typeface="Assistant ExtraLight"/>
              <a:ea typeface="Assistant ExtraLight"/>
              <a:cs typeface="Assistant ExtraLight"/>
              <a:sym typeface="Assistant ExtraLight"/>
            </a:endParaRPr>
          </a:p>
          <a:p>
            <a:pPr marL="914400" lvl="1" indent="-342900" algn="l" rtl="0">
              <a:spcBef>
                <a:spcPts val="0"/>
              </a:spcBef>
              <a:spcAft>
                <a:spcPts val="0"/>
              </a:spcAft>
              <a:buClr>
                <a:schemeClr val="dk1"/>
              </a:buClr>
              <a:buSzPts val="1800"/>
              <a:buFont typeface="Assistant ExtraLight"/>
              <a:buChar char="○"/>
            </a:pPr>
            <a:r>
              <a:rPr lang="en" sz="1800">
                <a:solidFill>
                  <a:schemeClr val="dk1"/>
                </a:solidFill>
                <a:latin typeface="Assistant ExtraLight"/>
                <a:ea typeface="Assistant ExtraLight"/>
                <a:cs typeface="Assistant ExtraLight"/>
                <a:sym typeface="Assistant ExtraLight"/>
              </a:rPr>
              <a:t>Runtime: </a:t>
            </a:r>
            <a:r>
              <a:rPr lang="en" sz="2200">
                <a:solidFill>
                  <a:schemeClr val="dk1"/>
                </a:solidFill>
                <a:latin typeface="Assistant ExtraLight"/>
                <a:ea typeface="Assistant ExtraLight"/>
                <a:cs typeface="Assistant ExtraLight"/>
                <a:sym typeface="Assistant ExtraLight"/>
              </a:rPr>
              <a:t>O(n log(n) 2</a:t>
            </a:r>
            <a:r>
              <a:rPr lang="en" sz="2200" baseline="30000">
                <a:solidFill>
                  <a:schemeClr val="dk1"/>
                </a:solidFill>
                <a:latin typeface="Assistant ExtraLight"/>
                <a:ea typeface="Assistant ExtraLight"/>
                <a:cs typeface="Assistant ExtraLight"/>
                <a:sym typeface="Assistant ExtraLight"/>
              </a:rPr>
              <a:t>O(log*(n))</a:t>
            </a:r>
            <a:r>
              <a:rPr lang="en" sz="2200">
                <a:solidFill>
                  <a:schemeClr val="dk1"/>
                </a:solidFill>
                <a:latin typeface="Assistant ExtraLight"/>
                <a:ea typeface="Assistant ExtraLight"/>
                <a:cs typeface="Assistant ExtraLight"/>
                <a:sym typeface="Assistant ExtraLight"/>
              </a:rPr>
              <a:t> )</a:t>
            </a:r>
            <a:endParaRPr sz="2200">
              <a:solidFill>
                <a:schemeClr val="dk1"/>
              </a:solidFill>
              <a:latin typeface="Assistant ExtraLight"/>
              <a:ea typeface="Assistant ExtraLight"/>
              <a:cs typeface="Assistant ExtraLight"/>
              <a:sym typeface="Assistant ExtraLight"/>
            </a:endParaRPr>
          </a:p>
          <a:p>
            <a:pPr marL="0" lvl="0" indent="0" algn="l" rtl="0">
              <a:spcBef>
                <a:spcPts val="0"/>
              </a:spcBef>
              <a:spcAft>
                <a:spcPts val="0"/>
              </a:spcAft>
              <a:buNone/>
            </a:pPr>
            <a:endParaRPr sz="1800">
              <a:solidFill>
                <a:srgbClr val="000000"/>
              </a:solidFill>
              <a:latin typeface="Assistant ExtraLight"/>
              <a:ea typeface="Assistant ExtraLight"/>
              <a:cs typeface="Assistant ExtraLight"/>
              <a:sym typeface="Assistant ExtraLight"/>
            </a:endParaRPr>
          </a:p>
        </p:txBody>
      </p:sp>
      <p:sp>
        <p:nvSpPr>
          <p:cNvPr id="1742" name="Google Shape;1742;p119"/>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59</a:t>
            </a:fld>
            <a:endParaRPr/>
          </a:p>
        </p:txBody>
      </p:sp>
      <p:sp>
        <p:nvSpPr>
          <p:cNvPr id="1741" name="Google Shape;1741;p119"/>
          <p:cNvSpPr txBox="1"/>
          <p:nvPr/>
        </p:nvSpPr>
        <p:spPr>
          <a:xfrm>
            <a:off x="6911825" y="3593775"/>
            <a:ext cx="1857300" cy="141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700">
                <a:solidFill>
                  <a:srgbClr val="CC0000"/>
                </a:solidFill>
                <a:latin typeface="Assistant ExtraLight"/>
                <a:ea typeface="Assistant ExtraLight"/>
                <a:cs typeface="Assistant ExtraLight"/>
                <a:sym typeface="Assistant ExtraLight"/>
              </a:rPr>
              <a:t>We won’t expect you to know any of these algorithms by the way!</a:t>
            </a:r>
            <a:endParaRPr sz="1700">
              <a:solidFill>
                <a:srgbClr val="CC0000"/>
              </a:solidFill>
              <a:latin typeface="Assistant ExtraLight"/>
              <a:ea typeface="Assistant ExtraLight"/>
              <a:cs typeface="Assistant ExtraLight"/>
              <a:sym typeface="Assistant Extra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64"/>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GRADE-SCHOOL MULTIPLICATION</a:t>
            </a:r>
            <a:endParaRPr sz="3600">
              <a:solidFill>
                <a:schemeClr val="accent5"/>
              </a:solidFill>
              <a:latin typeface="Lato Light"/>
              <a:ea typeface="Lato Light"/>
              <a:cs typeface="Lato Light"/>
              <a:sym typeface="Lato Light"/>
            </a:endParaRPr>
          </a:p>
        </p:txBody>
      </p:sp>
      <p:sp>
        <p:nvSpPr>
          <p:cNvPr id="673" name="Google Shape;673;p64"/>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671" name="Google Shape;671;p64"/>
          <p:cNvSpPr txBox="1"/>
          <p:nvPr/>
        </p:nvSpPr>
        <p:spPr>
          <a:xfrm>
            <a:off x="644252" y="1608200"/>
            <a:ext cx="7855500" cy="3424500"/>
          </a:xfrm>
          <a:prstGeom prst="rect">
            <a:avLst/>
          </a:prstGeom>
          <a:noFill/>
          <a:ln>
            <a:noFill/>
          </a:ln>
        </p:spPr>
        <p:txBody>
          <a:bodyPr spcFirstLastPara="1" wrap="square" lIns="91425" tIns="91425" rIns="91425" bIns="91425" anchor="t" anchorCtr="0">
            <a:noAutofit/>
          </a:bodyPr>
          <a:lstStyle/>
          <a:p>
            <a:pPr marL="0" marR="163550" lvl="0" indent="0" algn="r" rtl="0">
              <a:spcBef>
                <a:spcPts val="0"/>
              </a:spcBef>
              <a:spcAft>
                <a:spcPts val="0"/>
              </a:spcAft>
              <a:buNone/>
            </a:pPr>
            <a:r>
              <a:rPr lang="en" sz="3800">
                <a:solidFill>
                  <a:srgbClr val="CC0000"/>
                </a:solidFill>
                <a:latin typeface="Inconsolata"/>
                <a:ea typeface="Inconsolata"/>
                <a:cs typeface="Inconsolata"/>
                <a:sym typeface="Inconsolata"/>
              </a:rPr>
              <a:t>45123456678093420581217332421</a:t>
            </a:r>
            <a:endParaRPr sz="38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3200">
                <a:solidFill>
                  <a:srgbClr val="CC0000"/>
                </a:solidFill>
                <a:latin typeface="Inconsolata"/>
                <a:ea typeface="Inconsolata"/>
                <a:cs typeface="Inconsolata"/>
                <a:sym typeface="Inconsolata"/>
              </a:rPr>
              <a:t>x</a:t>
            </a:r>
            <a:r>
              <a:rPr lang="en" sz="3800">
                <a:solidFill>
                  <a:srgbClr val="CC0000"/>
                </a:solidFill>
                <a:latin typeface="Inconsolata"/>
                <a:ea typeface="Inconsolata"/>
                <a:cs typeface="Inconsolata"/>
                <a:sym typeface="Inconsolata"/>
              </a:rPr>
              <a:t> 63782384198347750652091236423</a:t>
            </a:r>
            <a:endParaRPr sz="3800">
              <a:solidFill>
                <a:srgbClr val="CC0000"/>
              </a:solidFill>
              <a:latin typeface="Inconsolata"/>
              <a:ea typeface="Inconsolata"/>
              <a:cs typeface="Inconsolata"/>
              <a:sym typeface="Inconsolata"/>
            </a:endParaRPr>
          </a:p>
          <a:p>
            <a:pPr marL="0" marR="163550" lvl="0" indent="0" algn="r" rtl="0">
              <a:spcBef>
                <a:spcPts val="1000"/>
              </a:spcBef>
              <a:spcAft>
                <a:spcPts val="0"/>
              </a:spcAft>
              <a:buNone/>
            </a:pPr>
            <a:r>
              <a:rPr lang="en" sz="3800">
                <a:solidFill>
                  <a:srgbClr val="CC0000"/>
                </a:solidFill>
                <a:latin typeface="Inconsolata"/>
                <a:ea typeface="Inconsolata"/>
                <a:cs typeface="Inconsolata"/>
                <a:sym typeface="Inconsolata"/>
              </a:rPr>
              <a:t>):</a:t>
            </a:r>
            <a:endParaRPr sz="3800" b="1">
              <a:solidFill>
                <a:srgbClr val="CCCCCC"/>
              </a:solidFill>
              <a:latin typeface="Inconsolata"/>
              <a:ea typeface="Inconsolata"/>
              <a:cs typeface="Inconsolata"/>
              <a:sym typeface="Inconsolata"/>
            </a:endParaRPr>
          </a:p>
        </p:txBody>
      </p:sp>
      <p:cxnSp>
        <p:nvCxnSpPr>
          <p:cNvPr id="672" name="Google Shape;672;p64"/>
          <p:cNvCxnSpPr/>
          <p:nvPr/>
        </p:nvCxnSpPr>
        <p:spPr>
          <a:xfrm>
            <a:off x="644238" y="2947000"/>
            <a:ext cx="7855500" cy="0"/>
          </a:xfrm>
          <a:prstGeom prst="straightConnector1">
            <a:avLst/>
          </a:prstGeom>
          <a:noFill/>
          <a:ln w="19050" cap="flat" cmpd="sng">
            <a:solidFill>
              <a:srgbClr val="CC0000"/>
            </a:solidFill>
            <a:prstDash val="solid"/>
            <a:round/>
            <a:headEnd type="none" w="med" len="med"/>
            <a:tailEnd type="none" w="med" len="med"/>
          </a:ln>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746"/>
        <p:cNvGrpSpPr/>
        <p:nvPr/>
      </p:nvGrpSpPr>
      <p:grpSpPr>
        <a:xfrm>
          <a:off x="0" y="0"/>
          <a:ext cx="0" cy="0"/>
          <a:chOff x="0" y="0"/>
          <a:chExt cx="0" cy="0"/>
        </a:xfrm>
      </p:grpSpPr>
      <p:sp>
        <p:nvSpPr>
          <p:cNvPr id="1747" name="Google Shape;1747;p120"/>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CAN WE DO BETTER?</a:t>
            </a:r>
            <a:endParaRPr sz="3600">
              <a:solidFill>
                <a:schemeClr val="accent5"/>
              </a:solidFill>
              <a:latin typeface="Lato Light"/>
              <a:ea typeface="Lato Light"/>
              <a:cs typeface="Lato Light"/>
              <a:sym typeface="Lato Light"/>
            </a:endParaRPr>
          </a:p>
        </p:txBody>
      </p:sp>
      <p:sp>
        <p:nvSpPr>
          <p:cNvPr id="1748" name="Google Shape;1748;p120"/>
          <p:cNvSpPr txBox="1">
            <a:spLocks noGrp="1"/>
          </p:cNvSpPr>
          <p:nvPr>
            <p:ph type="subTitle" idx="1"/>
          </p:nvPr>
        </p:nvSpPr>
        <p:spPr>
          <a:xfrm>
            <a:off x="311700" y="1095650"/>
            <a:ext cx="8365200" cy="37887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Toom-Cook (1963): </a:t>
            </a:r>
            <a:r>
              <a:rPr lang="en" sz="2000">
                <a:solidFill>
                  <a:srgbClr val="000000"/>
                </a:solidFill>
                <a:latin typeface="Assistant ExtraLight"/>
                <a:ea typeface="Assistant ExtraLight"/>
                <a:cs typeface="Assistant ExtraLight"/>
                <a:sym typeface="Assistant ExtraLight"/>
              </a:rPr>
              <a:t>another Divide &amp; Conquer! Instead of breaking into three (n/2)-sized problems, break into five (n/3)-sized problems.</a:t>
            </a:r>
            <a:endParaRPr sz="20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Runtime: </a:t>
            </a:r>
            <a:r>
              <a:rPr lang="en" sz="2200">
                <a:solidFill>
                  <a:srgbClr val="000000"/>
                </a:solidFill>
                <a:latin typeface="Assistant ExtraLight"/>
                <a:ea typeface="Assistant ExtraLight"/>
                <a:cs typeface="Assistant ExtraLight"/>
                <a:sym typeface="Assistant ExtraLight"/>
              </a:rPr>
              <a:t>O(n</a:t>
            </a:r>
            <a:r>
              <a:rPr lang="en" sz="2200" baseline="30000">
                <a:solidFill>
                  <a:srgbClr val="000000"/>
                </a:solidFill>
                <a:latin typeface="Assistant ExtraLight"/>
                <a:ea typeface="Assistant ExtraLight"/>
                <a:cs typeface="Assistant ExtraLight"/>
                <a:sym typeface="Assistant ExtraLight"/>
              </a:rPr>
              <a:t>1.465</a:t>
            </a:r>
            <a:r>
              <a:rPr lang="en" sz="2200">
                <a:solidFill>
                  <a:srgbClr val="000000"/>
                </a:solidFill>
                <a:latin typeface="Assistant ExtraLight"/>
                <a:ea typeface="Assistant ExtraLight"/>
                <a:cs typeface="Assistant ExtraLight"/>
                <a:sym typeface="Assistant ExtraLight"/>
              </a:rPr>
              <a:t>)</a:t>
            </a:r>
            <a:endParaRPr sz="2200">
              <a:solidFill>
                <a:srgbClr val="000000"/>
              </a:solidFill>
              <a:latin typeface="Assistant ExtraLight"/>
              <a:ea typeface="Assistant ExtraLight"/>
              <a:cs typeface="Assistant ExtraLight"/>
              <a:sym typeface="Assistant ExtraLight"/>
            </a:endParaRPr>
          </a:p>
          <a:p>
            <a:pPr marL="457200" lvl="0" indent="-355600" algn="l" rtl="0">
              <a:spcBef>
                <a:spcPts val="0"/>
              </a:spcBef>
              <a:spcAft>
                <a:spcPts val="0"/>
              </a:spcAft>
              <a:buClr>
                <a:schemeClr val="dk1"/>
              </a:buClr>
              <a:buSzPts val="2000"/>
              <a:buFont typeface="Assistant"/>
              <a:buChar char="●"/>
            </a:pPr>
            <a:r>
              <a:rPr lang="en" sz="2000" b="1">
                <a:solidFill>
                  <a:schemeClr val="dk1"/>
                </a:solidFill>
                <a:latin typeface="Assistant"/>
                <a:ea typeface="Assistant"/>
                <a:cs typeface="Assistant"/>
                <a:sym typeface="Assistant"/>
              </a:rPr>
              <a:t>Schönhage–Strassen (1971): </a:t>
            </a:r>
            <a:r>
              <a:rPr lang="en" sz="2000">
                <a:solidFill>
                  <a:schemeClr val="dk1"/>
                </a:solidFill>
                <a:latin typeface="Assistant ExtraLight"/>
                <a:ea typeface="Assistant ExtraLight"/>
                <a:cs typeface="Assistant ExtraLight"/>
                <a:sym typeface="Assistant ExtraLight"/>
              </a:rPr>
              <a:t>uses fast polynomial multiplications</a:t>
            </a:r>
            <a:endParaRPr sz="1800">
              <a:solidFill>
                <a:srgbClr val="000000"/>
              </a:solidFill>
              <a:latin typeface="Assistant ExtraLight"/>
              <a:ea typeface="Assistant ExtraLight"/>
              <a:cs typeface="Assistant ExtraLight"/>
              <a:sym typeface="Assistant ExtraLight"/>
            </a:endParaRPr>
          </a:p>
          <a:p>
            <a:pPr marL="914400" lvl="1" indent="-342900" algn="l" rtl="0">
              <a:spcBef>
                <a:spcPts val="0"/>
              </a:spcBef>
              <a:spcAft>
                <a:spcPts val="0"/>
              </a:spcAft>
              <a:buClr>
                <a:srgbClr val="000000"/>
              </a:buClr>
              <a:buSzPts val="1800"/>
              <a:buFont typeface="Assistant ExtraLight"/>
              <a:buChar char="○"/>
            </a:pPr>
            <a:r>
              <a:rPr lang="en" sz="1800">
                <a:solidFill>
                  <a:srgbClr val="000000"/>
                </a:solidFill>
                <a:latin typeface="Assistant ExtraLight"/>
                <a:ea typeface="Assistant ExtraLight"/>
                <a:cs typeface="Assistant ExtraLight"/>
                <a:sym typeface="Assistant ExtraLight"/>
              </a:rPr>
              <a:t>Runtime: </a:t>
            </a:r>
            <a:r>
              <a:rPr lang="en" sz="2200">
                <a:solidFill>
                  <a:srgbClr val="000000"/>
                </a:solidFill>
                <a:latin typeface="Assistant ExtraLight"/>
                <a:ea typeface="Assistant ExtraLight"/>
                <a:cs typeface="Assistant ExtraLight"/>
                <a:sym typeface="Assistant ExtraLight"/>
              </a:rPr>
              <a:t>O(n log n log log n )</a:t>
            </a:r>
            <a:endParaRPr sz="2200">
              <a:solidFill>
                <a:srgbClr val="000000"/>
              </a:solidFill>
              <a:latin typeface="Assistant ExtraLight"/>
              <a:ea typeface="Assistant ExtraLight"/>
              <a:cs typeface="Assistant ExtraLight"/>
              <a:sym typeface="Assistant ExtraLight"/>
            </a:endParaRPr>
          </a:p>
          <a:p>
            <a:pPr marL="457200" lvl="0" indent="-355600" algn="l" rtl="0">
              <a:spcBef>
                <a:spcPts val="0"/>
              </a:spcBef>
              <a:spcAft>
                <a:spcPts val="0"/>
              </a:spcAft>
              <a:buClr>
                <a:schemeClr val="dk1"/>
              </a:buClr>
              <a:buSzPts val="2000"/>
              <a:buFont typeface="Assistant"/>
              <a:buChar char="●"/>
            </a:pPr>
            <a:r>
              <a:rPr lang="en" sz="2000" b="1">
                <a:solidFill>
                  <a:schemeClr val="dk1"/>
                </a:solidFill>
                <a:latin typeface="Assistant"/>
                <a:ea typeface="Assistant"/>
                <a:cs typeface="Assistant"/>
                <a:sym typeface="Assistant"/>
              </a:rPr>
              <a:t>Fürer (2007): </a:t>
            </a:r>
            <a:r>
              <a:rPr lang="en" sz="2000">
                <a:solidFill>
                  <a:schemeClr val="dk1"/>
                </a:solidFill>
                <a:latin typeface="Assistant ExtraLight"/>
                <a:ea typeface="Assistant ExtraLight"/>
                <a:cs typeface="Assistant ExtraLight"/>
                <a:sym typeface="Assistant ExtraLight"/>
              </a:rPr>
              <a:t>uses Fourier Transforms over complex numbers</a:t>
            </a:r>
            <a:endParaRPr sz="1800">
              <a:solidFill>
                <a:schemeClr val="dk1"/>
              </a:solidFill>
              <a:latin typeface="Assistant ExtraLight"/>
              <a:ea typeface="Assistant ExtraLight"/>
              <a:cs typeface="Assistant ExtraLight"/>
              <a:sym typeface="Assistant ExtraLight"/>
            </a:endParaRPr>
          </a:p>
          <a:p>
            <a:pPr marL="914400" lvl="1" indent="-342900" algn="l" rtl="0">
              <a:spcBef>
                <a:spcPts val="0"/>
              </a:spcBef>
              <a:spcAft>
                <a:spcPts val="0"/>
              </a:spcAft>
              <a:buClr>
                <a:schemeClr val="dk1"/>
              </a:buClr>
              <a:buSzPts val="1800"/>
              <a:buFont typeface="Assistant ExtraLight"/>
              <a:buChar char="○"/>
            </a:pPr>
            <a:r>
              <a:rPr lang="en" sz="1800">
                <a:solidFill>
                  <a:schemeClr val="dk1"/>
                </a:solidFill>
                <a:latin typeface="Assistant ExtraLight"/>
                <a:ea typeface="Assistant ExtraLight"/>
                <a:cs typeface="Assistant ExtraLight"/>
                <a:sym typeface="Assistant ExtraLight"/>
              </a:rPr>
              <a:t>Runtime: </a:t>
            </a:r>
            <a:r>
              <a:rPr lang="en" sz="2200">
                <a:solidFill>
                  <a:schemeClr val="dk1"/>
                </a:solidFill>
                <a:latin typeface="Assistant ExtraLight"/>
                <a:ea typeface="Assistant ExtraLight"/>
                <a:cs typeface="Assistant ExtraLight"/>
                <a:sym typeface="Assistant ExtraLight"/>
              </a:rPr>
              <a:t>O(n log(n) 2</a:t>
            </a:r>
            <a:r>
              <a:rPr lang="en" sz="2200" baseline="30000">
                <a:solidFill>
                  <a:schemeClr val="dk1"/>
                </a:solidFill>
                <a:latin typeface="Assistant ExtraLight"/>
                <a:ea typeface="Assistant ExtraLight"/>
                <a:cs typeface="Assistant ExtraLight"/>
                <a:sym typeface="Assistant ExtraLight"/>
              </a:rPr>
              <a:t>O(log*(n))</a:t>
            </a:r>
            <a:r>
              <a:rPr lang="en" sz="2200">
                <a:solidFill>
                  <a:schemeClr val="dk1"/>
                </a:solidFill>
                <a:latin typeface="Assistant ExtraLight"/>
                <a:ea typeface="Assistant ExtraLight"/>
                <a:cs typeface="Assistant ExtraLight"/>
                <a:sym typeface="Assistant ExtraLight"/>
              </a:rPr>
              <a:t> )</a:t>
            </a:r>
            <a:endParaRPr sz="2200">
              <a:solidFill>
                <a:schemeClr val="dk1"/>
              </a:solidFill>
              <a:latin typeface="Assistant ExtraLight"/>
              <a:ea typeface="Assistant ExtraLight"/>
              <a:cs typeface="Assistant ExtraLight"/>
              <a:sym typeface="Assistant ExtraLight"/>
            </a:endParaRPr>
          </a:p>
          <a:p>
            <a:pPr marL="457200" lvl="0" indent="-355600" algn="l" rtl="0">
              <a:spcBef>
                <a:spcPts val="0"/>
              </a:spcBef>
              <a:spcAft>
                <a:spcPts val="0"/>
              </a:spcAft>
              <a:buClr>
                <a:srgbClr val="000000"/>
              </a:buClr>
              <a:buSzPts val="2000"/>
              <a:buFont typeface="Assistant"/>
              <a:buChar char="●"/>
            </a:pPr>
            <a:r>
              <a:rPr lang="en" sz="2000" b="1">
                <a:solidFill>
                  <a:srgbClr val="000000"/>
                </a:solidFill>
                <a:latin typeface="Assistant"/>
                <a:ea typeface="Assistant"/>
                <a:cs typeface="Assistant"/>
                <a:sym typeface="Assistant"/>
              </a:rPr>
              <a:t>Harvey and van der Hoeven (2019!): </a:t>
            </a:r>
            <a:r>
              <a:rPr lang="en" sz="2000">
                <a:solidFill>
                  <a:schemeClr val="dk1"/>
                </a:solidFill>
                <a:latin typeface="Assistant ExtraLight"/>
                <a:ea typeface="Assistant ExtraLight"/>
                <a:cs typeface="Assistant ExtraLight"/>
                <a:sym typeface="Assistant ExtraLight"/>
              </a:rPr>
              <a:t>wild stuff</a:t>
            </a:r>
            <a:endParaRPr sz="2000">
              <a:solidFill>
                <a:schemeClr val="dk1"/>
              </a:solidFill>
              <a:latin typeface="Assistant ExtraLight"/>
              <a:ea typeface="Assistant ExtraLight"/>
              <a:cs typeface="Assistant ExtraLight"/>
              <a:sym typeface="Assistant ExtraLight"/>
            </a:endParaRPr>
          </a:p>
          <a:p>
            <a:pPr marL="914400" lvl="1" indent="-355600" algn="l" rtl="0">
              <a:spcBef>
                <a:spcPts val="0"/>
              </a:spcBef>
              <a:spcAft>
                <a:spcPts val="0"/>
              </a:spcAft>
              <a:buClr>
                <a:schemeClr val="dk1"/>
              </a:buClr>
              <a:buSzPts val="2000"/>
              <a:buFont typeface="Assistant ExtraLight"/>
              <a:buChar char="○"/>
            </a:pPr>
            <a:r>
              <a:rPr lang="en" sz="1800">
                <a:solidFill>
                  <a:schemeClr val="dk1"/>
                </a:solidFill>
                <a:latin typeface="Assistant ExtraLight"/>
                <a:ea typeface="Assistant ExtraLight"/>
                <a:cs typeface="Assistant ExtraLight"/>
                <a:sym typeface="Assistant ExtraLight"/>
              </a:rPr>
              <a:t>Runtime: </a:t>
            </a:r>
            <a:r>
              <a:rPr lang="en" sz="2200">
                <a:solidFill>
                  <a:schemeClr val="dk1"/>
                </a:solidFill>
                <a:latin typeface="Assistant ExtraLight"/>
                <a:ea typeface="Assistant ExtraLight"/>
                <a:cs typeface="Assistant ExtraLight"/>
                <a:sym typeface="Assistant ExtraLight"/>
              </a:rPr>
              <a:t>O(n log(n))</a:t>
            </a:r>
            <a:endParaRPr sz="2200">
              <a:solidFill>
                <a:schemeClr val="dk1"/>
              </a:solidFill>
              <a:latin typeface="Assistant ExtraLight"/>
              <a:ea typeface="Assistant ExtraLight"/>
              <a:cs typeface="Assistant ExtraLight"/>
              <a:sym typeface="Assistant ExtraLight"/>
            </a:endParaRPr>
          </a:p>
          <a:p>
            <a:pPr marL="0" lvl="0" indent="0" algn="l" rtl="0">
              <a:spcBef>
                <a:spcPts val="0"/>
              </a:spcBef>
              <a:spcAft>
                <a:spcPts val="0"/>
              </a:spcAft>
              <a:buNone/>
            </a:pPr>
            <a:endParaRPr sz="1800">
              <a:solidFill>
                <a:srgbClr val="000000"/>
              </a:solidFill>
              <a:latin typeface="Assistant ExtraLight"/>
              <a:ea typeface="Assistant ExtraLight"/>
              <a:cs typeface="Assistant ExtraLight"/>
              <a:sym typeface="Assistant ExtraLight"/>
            </a:endParaRPr>
          </a:p>
        </p:txBody>
      </p:sp>
      <p:sp>
        <p:nvSpPr>
          <p:cNvPr id="1750" name="Google Shape;1750;p120"/>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60</a:t>
            </a:fld>
            <a:endParaRPr/>
          </a:p>
        </p:txBody>
      </p:sp>
      <p:sp>
        <p:nvSpPr>
          <p:cNvPr id="1749" name="Google Shape;1749;p120"/>
          <p:cNvSpPr txBox="1"/>
          <p:nvPr/>
        </p:nvSpPr>
        <p:spPr>
          <a:xfrm>
            <a:off x="6911825" y="3593775"/>
            <a:ext cx="1857300" cy="141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700">
                <a:solidFill>
                  <a:srgbClr val="CC0000"/>
                </a:solidFill>
                <a:latin typeface="Assistant ExtraLight"/>
                <a:ea typeface="Assistant ExtraLight"/>
                <a:cs typeface="Assistant ExtraLight"/>
                <a:sym typeface="Assistant ExtraLight"/>
              </a:rPr>
              <a:t>We won’t expect you to know any of these algorithms by the way!</a:t>
            </a:r>
            <a:endParaRPr sz="1700">
              <a:solidFill>
                <a:srgbClr val="CC0000"/>
              </a:solidFill>
              <a:latin typeface="Assistant ExtraLight"/>
              <a:ea typeface="Assistant ExtraLight"/>
              <a:cs typeface="Assistant ExtraLight"/>
              <a:sym typeface="Assistant Extra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65"/>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GRADE-SCHOOL MULTIPLICATION</a:t>
            </a:r>
            <a:endParaRPr sz="3600">
              <a:solidFill>
                <a:schemeClr val="accent5"/>
              </a:solidFill>
              <a:latin typeface="Lato Light"/>
              <a:ea typeface="Lato Light"/>
              <a:cs typeface="Lato Light"/>
              <a:sym typeface="Lato Light"/>
            </a:endParaRPr>
          </a:p>
        </p:txBody>
      </p:sp>
      <p:sp>
        <p:nvSpPr>
          <p:cNvPr id="684" name="Google Shape;684;p65"/>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679" name="Google Shape;679;p65"/>
          <p:cNvSpPr txBox="1"/>
          <p:nvPr/>
        </p:nvSpPr>
        <p:spPr>
          <a:xfrm>
            <a:off x="644252" y="1608200"/>
            <a:ext cx="7855500" cy="3424500"/>
          </a:xfrm>
          <a:prstGeom prst="rect">
            <a:avLst/>
          </a:prstGeom>
          <a:noFill/>
          <a:ln>
            <a:noFill/>
          </a:ln>
        </p:spPr>
        <p:txBody>
          <a:bodyPr spcFirstLastPara="1" wrap="square" lIns="91425" tIns="91425" rIns="91425" bIns="91425" anchor="t" anchorCtr="0">
            <a:noAutofit/>
          </a:bodyPr>
          <a:lstStyle/>
          <a:p>
            <a:pPr marL="0" marR="163550" lvl="0" indent="0" algn="r" rtl="0">
              <a:spcBef>
                <a:spcPts val="0"/>
              </a:spcBef>
              <a:spcAft>
                <a:spcPts val="0"/>
              </a:spcAft>
              <a:buNone/>
            </a:pPr>
            <a:r>
              <a:rPr lang="en" sz="3800">
                <a:solidFill>
                  <a:srgbClr val="CC0000"/>
                </a:solidFill>
                <a:latin typeface="Inconsolata"/>
                <a:ea typeface="Inconsolata"/>
                <a:cs typeface="Inconsolata"/>
                <a:sym typeface="Inconsolata"/>
              </a:rPr>
              <a:t>45123456678093420581217332421</a:t>
            </a:r>
            <a:endParaRPr sz="38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3200">
                <a:solidFill>
                  <a:srgbClr val="CC0000"/>
                </a:solidFill>
                <a:latin typeface="Inconsolata"/>
                <a:ea typeface="Inconsolata"/>
                <a:cs typeface="Inconsolata"/>
                <a:sym typeface="Inconsolata"/>
              </a:rPr>
              <a:t>x</a:t>
            </a:r>
            <a:r>
              <a:rPr lang="en" sz="3800">
                <a:solidFill>
                  <a:srgbClr val="CC0000"/>
                </a:solidFill>
                <a:latin typeface="Inconsolata"/>
                <a:ea typeface="Inconsolata"/>
                <a:cs typeface="Inconsolata"/>
                <a:sym typeface="Inconsolata"/>
              </a:rPr>
              <a:t> 63782384198347750652091236423</a:t>
            </a:r>
            <a:endParaRPr sz="3800">
              <a:solidFill>
                <a:srgbClr val="CC0000"/>
              </a:solidFill>
              <a:latin typeface="Inconsolata"/>
              <a:ea typeface="Inconsolata"/>
              <a:cs typeface="Inconsolata"/>
              <a:sym typeface="Inconsolata"/>
            </a:endParaRPr>
          </a:p>
          <a:p>
            <a:pPr marL="0" marR="163550" lvl="0" indent="0" algn="r" rtl="0">
              <a:spcBef>
                <a:spcPts val="1000"/>
              </a:spcBef>
              <a:spcAft>
                <a:spcPts val="0"/>
              </a:spcAft>
              <a:buNone/>
            </a:pPr>
            <a:r>
              <a:rPr lang="en" sz="3800">
                <a:solidFill>
                  <a:srgbClr val="CC0000"/>
                </a:solidFill>
                <a:latin typeface="Inconsolata"/>
                <a:ea typeface="Inconsolata"/>
                <a:cs typeface="Inconsolata"/>
                <a:sym typeface="Inconsolata"/>
              </a:rPr>
              <a:t>):</a:t>
            </a:r>
            <a:endParaRPr sz="3800" b="1">
              <a:solidFill>
                <a:srgbClr val="CCCCCC"/>
              </a:solidFill>
              <a:latin typeface="Inconsolata"/>
              <a:ea typeface="Inconsolata"/>
              <a:cs typeface="Inconsolata"/>
              <a:sym typeface="Inconsolata"/>
            </a:endParaRPr>
          </a:p>
        </p:txBody>
      </p:sp>
      <p:cxnSp>
        <p:nvCxnSpPr>
          <p:cNvPr id="680" name="Google Shape;680;p65"/>
          <p:cNvCxnSpPr/>
          <p:nvPr/>
        </p:nvCxnSpPr>
        <p:spPr>
          <a:xfrm>
            <a:off x="644238" y="2947000"/>
            <a:ext cx="7855500" cy="0"/>
          </a:xfrm>
          <a:prstGeom prst="straightConnector1">
            <a:avLst/>
          </a:prstGeom>
          <a:noFill/>
          <a:ln w="19050" cap="flat" cmpd="sng">
            <a:solidFill>
              <a:srgbClr val="CC0000"/>
            </a:solidFill>
            <a:prstDash val="solid"/>
            <a:round/>
            <a:headEnd type="none" w="med" len="med"/>
            <a:tailEnd type="none" w="med" len="med"/>
          </a:ln>
        </p:spPr>
      </p:cxnSp>
      <p:sp>
        <p:nvSpPr>
          <p:cNvPr id="681" name="Google Shape;681;p65"/>
          <p:cNvSpPr/>
          <p:nvPr/>
        </p:nvSpPr>
        <p:spPr>
          <a:xfrm rot="5400000">
            <a:off x="4601800" y="-1928850"/>
            <a:ext cx="303600" cy="7192500"/>
          </a:xfrm>
          <a:prstGeom prst="leftBrace">
            <a:avLst>
              <a:gd name="adj1" fmla="val 50000"/>
              <a:gd name="adj2" fmla="val 50000"/>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5"/>
          <p:cNvSpPr txBox="1"/>
          <p:nvPr/>
        </p:nvSpPr>
        <p:spPr>
          <a:xfrm>
            <a:off x="3567850" y="1094525"/>
            <a:ext cx="2371500" cy="436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i="1">
                <a:latin typeface="Assistant"/>
                <a:ea typeface="Assistant"/>
                <a:cs typeface="Assistant"/>
                <a:sym typeface="Assistant"/>
              </a:rPr>
              <a:t>n </a:t>
            </a:r>
            <a:r>
              <a:rPr lang="en" sz="1800" i="1">
                <a:latin typeface="Assistant"/>
                <a:ea typeface="Assistant"/>
                <a:cs typeface="Assistant"/>
                <a:sym typeface="Assistant"/>
              </a:rPr>
              <a:t>digits</a:t>
            </a:r>
            <a:endParaRPr sz="1800" i="1">
              <a:latin typeface="Assistant"/>
              <a:ea typeface="Assistant"/>
              <a:cs typeface="Assistant"/>
              <a:sym typeface="Assistant"/>
            </a:endParaRPr>
          </a:p>
        </p:txBody>
      </p:sp>
      <p:sp>
        <p:nvSpPr>
          <p:cNvPr id="683" name="Google Shape;683;p65"/>
          <p:cNvSpPr/>
          <p:nvPr/>
        </p:nvSpPr>
        <p:spPr>
          <a:xfrm>
            <a:off x="1547550" y="3686325"/>
            <a:ext cx="6048900" cy="1028400"/>
          </a:xfrm>
          <a:prstGeom prst="roundRect">
            <a:avLst>
              <a:gd name="adj" fmla="val 34329"/>
            </a:avLst>
          </a:prstGeom>
          <a:solidFill>
            <a:srgbClr val="FFFFFF"/>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300" b="1">
                <a:latin typeface="Assistant"/>
                <a:ea typeface="Assistant"/>
                <a:cs typeface="Assistant"/>
                <a:sym typeface="Assistant"/>
              </a:rPr>
              <a:t>How efficient is this algorithm?</a:t>
            </a:r>
            <a:endParaRPr sz="2300" b="1">
              <a:latin typeface="Assistant"/>
              <a:ea typeface="Assistant"/>
              <a:cs typeface="Assistant"/>
              <a:sym typeface="Assistant"/>
            </a:endParaRPr>
          </a:p>
          <a:p>
            <a:pPr marL="0" lvl="0" indent="0" algn="ctr" rtl="0">
              <a:lnSpc>
                <a:spcPct val="115000"/>
              </a:lnSpc>
              <a:spcBef>
                <a:spcPts val="0"/>
              </a:spcBef>
              <a:spcAft>
                <a:spcPts val="0"/>
              </a:spcAft>
              <a:buNone/>
            </a:pPr>
            <a:r>
              <a:rPr lang="en" sz="2100">
                <a:latin typeface="Assistant ExtraLight"/>
                <a:ea typeface="Assistant ExtraLight"/>
                <a:cs typeface="Assistant ExtraLight"/>
                <a:sym typeface="Assistant ExtraLight"/>
              </a:rPr>
              <a:t>(How many single-digit operations are required?)</a:t>
            </a:r>
            <a:endParaRPr sz="2100">
              <a:latin typeface="Assistant ExtraLight"/>
              <a:ea typeface="Assistant ExtraLight"/>
              <a:cs typeface="Assistant ExtraLight"/>
              <a:sym typeface="Assistant Extra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66"/>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GRADE-SCHOOL MULTIPLICATION</a:t>
            </a:r>
            <a:endParaRPr sz="3600">
              <a:solidFill>
                <a:schemeClr val="accent5"/>
              </a:solidFill>
              <a:latin typeface="Lato Light"/>
              <a:ea typeface="Lato Light"/>
              <a:cs typeface="Lato Light"/>
              <a:sym typeface="Lato Light"/>
            </a:endParaRPr>
          </a:p>
        </p:txBody>
      </p:sp>
      <p:sp>
        <p:nvSpPr>
          <p:cNvPr id="696" name="Google Shape;696;p66"/>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690" name="Google Shape;690;p66"/>
          <p:cNvSpPr txBox="1"/>
          <p:nvPr/>
        </p:nvSpPr>
        <p:spPr>
          <a:xfrm>
            <a:off x="2304007" y="1371375"/>
            <a:ext cx="4536000" cy="969300"/>
          </a:xfrm>
          <a:prstGeom prst="rect">
            <a:avLst/>
          </a:prstGeom>
          <a:noFill/>
          <a:ln>
            <a:noFill/>
          </a:ln>
        </p:spPr>
        <p:txBody>
          <a:bodyPr spcFirstLastPara="1" wrap="square" lIns="91425" tIns="91425" rIns="91425" bIns="91425" anchor="t" anchorCtr="0">
            <a:noAutofit/>
          </a:bodyPr>
          <a:lstStyle/>
          <a:p>
            <a:pPr marL="0" marR="163550" lvl="0" indent="0" algn="r" rtl="0">
              <a:spcBef>
                <a:spcPts val="0"/>
              </a:spcBef>
              <a:spcAft>
                <a:spcPts val="0"/>
              </a:spcAft>
              <a:buNone/>
            </a:pPr>
            <a:r>
              <a:rPr lang="en" sz="2100">
                <a:solidFill>
                  <a:srgbClr val="CC0000"/>
                </a:solidFill>
                <a:latin typeface="Inconsolata"/>
                <a:ea typeface="Inconsolata"/>
                <a:cs typeface="Inconsolata"/>
                <a:sym typeface="Inconsolata"/>
              </a:rPr>
              <a:t>45123456678093420581217332421</a:t>
            </a:r>
            <a:endParaRPr sz="21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1500">
                <a:solidFill>
                  <a:srgbClr val="CC0000"/>
                </a:solidFill>
                <a:latin typeface="Inconsolata"/>
                <a:ea typeface="Inconsolata"/>
                <a:cs typeface="Inconsolata"/>
                <a:sym typeface="Inconsolata"/>
              </a:rPr>
              <a:t>x</a:t>
            </a:r>
            <a:r>
              <a:rPr lang="en" sz="2100">
                <a:solidFill>
                  <a:srgbClr val="CC0000"/>
                </a:solidFill>
                <a:latin typeface="Inconsolata"/>
                <a:ea typeface="Inconsolata"/>
                <a:cs typeface="Inconsolata"/>
                <a:sym typeface="Inconsolata"/>
              </a:rPr>
              <a:t> 63782384198347750652091236423</a:t>
            </a:r>
            <a:endParaRPr sz="210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2100">
                <a:solidFill>
                  <a:srgbClr val="CC0000"/>
                </a:solidFill>
                <a:latin typeface="Inconsolata"/>
                <a:ea typeface="Inconsolata"/>
                <a:cs typeface="Inconsolata"/>
                <a:sym typeface="Inconsolata"/>
              </a:rPr>
              <a:t>):</a:t>
            </a:r>
            <a:endParaRPr sz="2100" b="1">
              <a:solidFill>
                <a:srgbClr val="CCCCCC"/>
              </a:solidFill>
              <a:latin typeface="Inconsolata"/>
              <a:ea typeface="Inconsolata"/>
              <a:cs typeface="Inconsolata"/>
              <a:sym typeface="Inconsolata"/>
            </a:endParaRPr>
          </a:p>
        </p:txBody>
      </p:sp>
      <p:cxnSp>
        <p:nvCxnSpPr>
          <p:cNvPr id="691" name="Google Shape;691;p66"/>
          <p:cNvCxnSpPr/>
          <p:nvPr/>
        </p:nvCxnSpPr>
        <p:spPr>
          <a:xfrm>
            <a:off x="2304001" y="2116466"/>
            <a:ext cx="4536000" cy="0"/>
          </a:xfrm>
          <a:prstGeom prst="straightConnector1">
            <a:avLst/>
          </a:prstGeom>
          <a:noFill/>
          <a:ln w="19050" cap="flat" cmpd="sng">
            <a:solidFill>
              <a:srgbClr val="CC0000"/>
            </a:solidFill>
            <a:prstDash val="solid"/>
            <a:round/>
            <a:headEnd type="none" w="med" len="med"/>
            <a:tailEnd type="none" w="med" len="med"/>
          </a:ln>
        </p:spPr>
      </p:cxnSp>
      <p:sp>
        <p:nvSpPr>
          <p:cNvPr id="692" name="Google Shape;692;p66"/>
          <p:cNvSpPr/>
          <p:nvPr/>
        </p:nvSpPr>
        <p:spPr>
          <a:xfrm rot="5400000">
            <a:off x="4596077" y="-496725"/>
            <a:ext cx="146100" cy="3882300"/>
          </a:xfrm>
          <a:prstGeom prst="leftBrace">
            <a:avLst>
              <a:gd name="adj1" fmla="val 50000"/>
              <a:gd name="adj2" fmla="val 50000"/>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6"/>
          <p:cNvSpPr txBox="1"/>
          <p:nvPr/>
        </p:nvSpPr>
        <p:spPr>
          <a:xfrm>
            <a:off x="3766150" y="1017675"/>
            <a:ext cx="1903500" cy="49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i="1">
                <a:latin typeface="Assistant"/>
                <a:ea typeface="Assistant"/>
                <a:cs typeface="Assistant"/>
                <a:sym typeface="Assistant"/>
              </a:rPr>
              <a:t>n </a:t>
            </a:r>
            <a:r>
              <a:rPr lang="en" i="1">
                <a:latin typeface="Assistant"/>
                <a:ea typeface="Assistant"/>
                <a:cs typeface="Assistant"/>
                <a:sym typeface="Assistant"/>
              </a:rPr>
              <a:t>digits</a:t>
            </a:r>
            <a:endParaRPr i="1">
              <a:latin typeface="Assistant"/>
              <a:ea typeface="Assistant"/>
              <a:cs typeface="Assistant"/>
              <a:sym typeface="Assistant"/>
            </a:endParaRPr>
          </a:p>
        </p:txBody>
      </p:sp>
      <p:sp>
        <p:nvSpPr>
          <p:cNvPr id="694" name="Google Shape;694;p66"/>
          <p:cNvSpPr/>
          <p:nvPr/>
        </p:nvSpPr>
        <p:spPr>
          <a:xfrm>
            <a:off x="311700" y="2819550"/>
            <a:ext cx="3776100" cy="1028400"/>
          </a:xfrm>
          <a:prstGeom prst="roundRect">
            <a:avLst>
              <a:gd name="adj" fmla="val 34329"/>
            </a:avLst>
          </a:prstGeom>
          <a:solidFill>
            <a:srgbClr val="FFFFFF"/>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900" b="1">
                <a:latin typeface="Assistant"/>
                <a:ea typeface="Assistant"/>
                <a:cs typeface="Assistant"/>
                <a:sym typeface="Assistant"/>
              </a:rPr>
              <a:t>How efficient is this algorithm?</a:t>
            </a:r>
            <a:endParaRPr sz="1900" b="1">
              <a:latin typeface="Assistant"/>
              <a:ea typeface="Assistant"/>
              <a:cs typeface="Assistant"/>
              <a:sym typeface="Assistant"/>
            </a:endParaRPr>
          </a:p>
          <a:p>
            <a:pPr marL="0" lvl="0" indent="0" algn="ctr" rtl="0">
              <a:lnSpc>
                <a:spcPct val="115000"/>
              </a:lnSpc>
              <a:spcBef>
                <a:spcPts val="0"/>
              </a:spcBef>
              <a:spcAft>
                <a:spcPts val="0"/>
              </a:spcAft>
              <a:buNone/>
            </a:pPr>
            <a:r>
              <a:rPr lang="en" sz="1700">
                <a:latin typeface="Assistant ExtraLight"/>
                <a:ea typeface="Assistant ExtraLight"/>
                <a:cs typeface="Assistant ExtraLight"/>
                <a:sym typeface="Assistant ExtraLight"/>
              </a:rPr>
              <a:t>(How many single-digit operations </a:t>
            </a:r>
            <a:br>
              <a:rPr lang="en" sz="1700">
                <a:latin typeface="Assistant ExtraLight"/>
                <a:ea typeface="Assistant ExtraLight"/>
                <a:cs typeface="Assistant ExtraLight"/>
                <a:sym typeface="Assistant ExtraLight"/>
              </a:rPr>
            </a:br>
            <a:r>
              <a:rPr lang="en" sz="1700" i="1">
                <a:latin typeface="Assistant ExtraLight"/>
                <a:ea typeface="Assistant ExtraLight"/>
                <a:cs typeface="Assistant ExtraLight"/>
                <a:sym typeface="Assistant ExtraLight"/>
              </a:rPr>
              <a:t>in the worst case</a:t>
            </a:r>
            <a:r>
              <a:rPr lang="en" sz="1700">
                <a:latin typeface="Assistant ExtraLight"/>
                <a:ea typeface="Assistant ExtraLight"/>
                <a:cs typeface="Assistant ExtraLight"/>
                <a:sym typeface="Assistant ExtraLight"/>
              </a:rPr>
              <a:t>?)</a:t>
            </a:r>
            <a:endParaRPr sz="1700">
              <a:latin typeface="Assistant ExtraLight"/>
              <a:ea typeface="Assistant ExtraLight"/>
              <a:cs typeface="Assistant ExtraLight"/>
              <a:sym typeface="Assistant ExtraLight"/>
            </a:endParaRPr>
          </a:p>
        </p:txBody>
      </p:sp>
      <p:sp>
        <p:nvSpPr>
          <p:cNvPr id="695" name="Google Shape;695;p66"/>
          <p:cNvSpPr/>
          <p:nvPr/>
        </p:nvSpPr>
        <p:spPr>
          <a:xfrm>
            <a:off x="4236300" y="2494350"/>
            <a:ext cx="4834800" cy="1786800"/>
          </a:xfrm>
          <a:prstGeom prst="roundRect">
            <a:avLst>
              <a:gd name="adj" fmla="val 34329"/>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b="1">
                <a:latin typeface="Assistant"/>
                <a:ea typeface="Assistant"/>
                <a:cs typeface="Assistant"/>
                <a:sym typeface="Assistant"/>
              </a:rPr>
              <a:t>n partial products: ~</a:t>
            </a:r>
            <a:r>
              <a:rPr lang="en" sz="1700" b="1">
                <a:solidFill>
                  <a:schemeClr val="accent5"/>
                </a:solidFill>
                <a:latin typeface="Assistant"/>
                <a:ea typeface="Assistant"/>
                <a:cs typeface="Assistant"/>
                <a:sym typeface="Assistant"/>
              </a:rPr>
              <a:t>2n</a:t>
            </a:r>
            <a:r>
              <a:rPr lang="en" sz="1700" b="1" baseline="30000">
                <a:solidFill>
                  <a:schemeClr val="accent5"/>
                </a:solidFill>
                <a:latin typeface="Assistant"/>
                <a:ea typeface="Assistant"/>
                <a:cs typeface="Assistant"/>
                <a:sym typeface="Assistant"/>
              </a:rPr>
              <a:t>2</a:t>
            </a:r>
            <a:r>
              <a:rPr lang="en" sz="1700" b="1">
                <a:latin typeface="Assistant"/>
                <a:ea typeface="Assistant"/>
                <a:cs typeface="Assistant"/>
                <a:sym typeface="Assistant"/>
              </a:rPr>
              <a:t> ops </a:t>
            </a:r>
            <a:r>
              <a:rPr lang="en" sz="1700">
                <a:latin typeface="Assistant ExtraLight"/>
                <a:ea typeface="Assistant ExtraLight"/>
                <a:cs typeface="Assistant ExtraLight"/>
                <a:sym typeface="Assistant ExtraLight"/>
              </a:rPr>
              <a:t>(at most n multiplications &amp; n additions per partial product)</a:t>
            </a:r>
            <a:endParaRPr sz="1700">
              <a:latin typeface="Assistant ExtraLight"/>
              <a:ea typeface="Assistant ExtraLight"/>
              <a:cs typeface="Assistant ExtraLight"/>
              <a:sym typeface="Assistant ExtraLight"/>
            </a:endParaRPr>
          </a:p>
          <a:p>
            <a:pPr marL="0" lvl="0" indent="0" algn="ctr" rtl="0">
              <a:lnSpc>
                <a:spcPct val="115000"/>
              </a:lnSpc>
              <a:spcBef>
                <a:spcPts val="1000"/>
              </a:spcBef>
              <a:spcAft>
                <a:spcPts val="0"/>
              </a:spcAft>
              <a:buNone/>
            </a:pPr>
            <a:r>
              <a:rPr lang="en" sz="1700" b="1">
                <a:latin typeface="Assistant"/>
                <a:ea typeface="Assistant"/>
                <a:cs typeface="Assistant"/>
                <a:sym typeface="Assistant"/>
              </a:rPr>
              <a:t>adding n partial products: ~</a:t>
            </a:r>
            <a:r>
              <a:rPr lang="en" sz="1700" b="1">
                <a:solidFill>
                  <a:schemeClr val="accent5"/>
                </a:solidFill>
                <a:latin typeface="Assistant"/>
                <a:ea typeface="Assistant"/>
                <a:cs typeface="Assistant"/>
                <a:sym typeface="Assistant"/>
              </a:rPr>
              <a:t>2n</a:t>
            </a:r>
            <a:r>
              <a:rPr lang="en" sz="1700" b="1" baseline="30000">
                <a:solidFill>
                  <a:schemeClr val="accent5"/>
                </a:solidFill>
                <a:latin typeface="Assistant"/>
                <a:ea typeface="Assistant"/>
                <a:cs typeface="Assistant"/>
                <a:sym typeface="Assistant"/>
              </a:rPr>
              <a:t>2</a:t>
            </a:r>
            <a:r>
              <a:rPr lang="en" sz="1700" b="1">
                <a:solidFill>
                  <a:schemeClr val="dk1"/>
                </a:solidFill>
                <a:latin typeface="Assistant"/>
                <a:ea typeface="Assistant"/>
                <a:cs typeface="Assistant"/>
                <a:sym typeface="Assistant"/>
              </a:rPr>
              <a:t> ops </a:t>
            </a:r>
            <a:br>
              <a:rPr lang="en" sz="1700" b="1">
                <a:solidFill>
                  <a:schemeClr val="dk1"/>
                </a:solidFill>
                <a:latin typeface="Assistant"/>
                <a:ea typeface="Assistant"/>
                <a:cs typeface="Assistant"/>
                <a:sym typeface="Assistant"/>
              </a:rPr>
            </a:br>
            <a:r>
              <a:rPr lang="en" sz="1700">
                <a:solidFill>
                  <a:schemeClr val="dk1"/>
                </a:solidFill>
                <a:latin typeface="Assistant ExtraLight"/>
                <a:ea typeface="Assistant ExtraLight"/>
                <a:cs typeface="Assistant ExtraLight"/>
                <a:sym typeface="Assistant ExtraLight"/>
              </a:rPr>
              <a:t>(a bunch of additions &amp; “carries”) </a:t>
            </a:r>
            <a:endParaRPr sz="1700" b="1">
              <a:latin typeface="Assistant"/>
              <a:ea typeface="Assistant"/>
              <a:cs typeface="Assistant"/>
              <a:sym typeface="Assistan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67"/>
          <p:cNvSpPr txBox="1">
            <a:spLocks noGrp="1"/>
          </p:cNvSpPr>
          <p:nvPr>
            <p:ph type="ctrTitle"/>
          </p:nvPr>
        </p:nvSpPr>
        <p:spPr>
          <a:xfrm>
            <a:off x="311700" y="371175"/>
            <a:ext cx="8520600" cy="6465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chemeClr val="accent5"/>
                </a:solidFill>
                <a:latin typeface="Lato Light"/>
                <a:ea typeface="Lato Light"/>
                <a:cs typeface="Lato Light"/>
                <a:sym typeface="Lato Light"/>
              </a:rPr>
              <a:t>GRADE-SCHOOL MULTIPLICATION</a:t>
            </a:r>
            <a:endParaRPr sz="3600">
              <a:solidFill>
                <a:schemeClr val="accent5"/>
              </a:solidFill>
              <a:latin typeface="Lato Light"/>
              <a:ea typeface="Lato Light"/>
              <a:cs typeface="Lato Light"/>
              <a:sym typeface="Lato Light"/>
            </a:endParaRPr>
          </a:p>
        </p:txBody>
      </p:sp>
      <p:sp>
        <p:nvSpPr>
          <p:cNvPr id="709" name="Google Shape;709;p67"/>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702" name="Google Shape;702;p67"/>
          <p:cNvSpPr txBox="1"/>
          <p:nvPr/>
        </p:nvSpPr>
        <p:spPr>
          <a:xfrm>
            <a:off x="2304007" y="1371375"/>
            <a:ext cx="4536000" cy="969300"/>
          </a:xfrm>
          <a:prstGeom prst="rect">
            <a:avLst/>
          </a:prstGeom>
          <a:noFill/>
          <a:ln>
            <a:noFill/>
          </a:ln>
        </p:spPr>
        <p:txBody>
          <a:bodyPr spcFirstLastPara="1" wrap="square" lIns="91425" tIns="91425" rIns="91425" bIns="91425" anchor="t" anchorCtr="0">
            <a:noAutofit/>
          </a:bodyPr>
          <a:lstStyle/>
          <a:p>
            <a:pPr marL="0" marR="163550" lvl="0" indent="0" algn="r" rtl="0">
              <a:spcBef>
                <a:spcPts val="0"/>
              </a:spcBef>
              <a:spcAft>
                <a:spcPts val="0"/>
              </a:spcAft>
              <a:buNone/>
            </a:pPr>
            <a:r>
              <a:rPr lang="en" sz="2100" dirty="0">
                <a:solidFill>
                  <a:srgbClr val="CC0000"/>
                </a:solidFill>
                <a:latin typeface="Inconsolata"/>
                <a:ea typeface="Inconsolata"/>
                <a:cs typeface="Inconsolata"/>
                <a:sym typeface="Inconsolata"/>
              </a:rPr>
              <a:t>45123456678093420581217332421</a:t>
            </a:r>
            <a:endParaRPr sz="2100" dirty="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1500" dirty="0">
                <a:solidFill>
                  <a:srgbClr val="CC0000"/>
                </a:solidFill>
                <a:latin typeface="Inconsolata"/>
                <a:ea typeface="Inconsolata"/>
                <a:cs typeface="Inconsolata"/>
                <a:sym typeface="Inconsolata"/>
              </a:rPr>
              <a:t>x</a:t>
            </a:r>
            <a:r>
              <a:rPr lang="en" sz="2100" dirty="0">
                <a:solidFill>
                  <a:srgbClr val="CC0000"/>
                </a:solidFill>
                <a:latin typeface="Inconsolata"/>
                <a:ea typeface="Inconsolata"/>
                <a:cs typeface="Inconsolata"/>
                <a:sym typeface="Inconsolata"/>
              </a:rPr>
              <a:t> 63782384198347750652091236423</a:t>
            </a:r>
            <a:endParaRPr sz="2100" dirty="0">
              <a:solidFill>
                <a:srgbClr val="CC0000"/>
              </a:solidFill>
              <a:latin typeface="Inconsolata"/>
              <a:ea typeface="Inconsolata"/>
              <a:cs typeface="Inconsolata"/>
              <a:sym typeface="Inconsolata"/>
            </a:endParaRPr>
          </a:p>
          <a:p>
            <a:pPr marL="0" marR="163550" lvl="0" indent="0" algn="r" rtl="0">
              <a:spcBef>
                <a:spcPts val="0"/>
              </a:spcBef>
              <a:spcAft>
                <a:spcPts val="0"/>
              </a:spcAft>
              <a:buNone/>
            </a:pPr>
            <a:r>
              <a:rPr lang="en" sz="2100" dirty="0">
                <a:solidFill>
                  <a:srgbClr val="CC0000"/>
                </a:solidFill>
                <a:latin typeface="Inconsolata"/>
                <a:ea typeface="Inconsolata"/>
                <a:cs typeface="Inconsolata"/>
                <a:sym typeface="Inconsolata"/>
              </a:rPr>
              <a:t>):</a:t>
            </a:r>
            <a:endParaRPr sz="2100" b="1" dirty="0">
              <a:solidFill>
                <a:srgbClr val="CCCCCC"/>
              </a:solidFill>
              <a:latin typeface="Inconsolata"/>
              <a:ea typeface="Inconsolata"/>
              <a:cs typeface="Inconsolata"/>
              <a:sym typeface="Inconsolata"/>
            </a:endParaRPr>
          </a:p>
        </p:txBody>
      </p:sp>
      <p:cxnSp>
        <p:nvCxnSpPr>
          <p:cNvPr id="703" name="Google Shape;703;p67"/>
          <p:cNvCxnSpPr/>
          <p:nvPr/>
        </p:nvCxnSpPr>
        <p:spPr>
          <a:xfrm>
            <a:off x="2304001" y="2116466"/>
            <a:ext cx="4536000" cy="0"/>
          </a:xfrm>
          <a:prstGeom prst="straightConnector1">
            <a:avLst/>
          </a:prstGeom>
          <a:noFill/>
          <a:ln w="19050" cap="flat" cmpd="sng">
            <a:solidFill>
              <a:srgbClr val="CC0000"/>
            </a:solidFill>
            <a:prstDash val="solid"/>
            <a:round/>
            <a:headEnd type="none" w="med" len="med"/>
            <a:tailEnd type="none" w="med" len="med"/>
          </a:ln>
        </p:spPr>
      </p:cxnSp>
      <p:sp>
        <p:nvSpPr>
          <p:cNvPr id="704" name="Google Shape;704;p67"/>
          <p:cNvSpPr/>
          <p:nvPr/>
        </p:nvSpPr>
        <p:spPr>
          <a:xfrm rot="5400000">
            <a:off x="4596077" y="-496725"/>
            <a:ext cx="146100" cy="3882300"/>
          </a:xfrm>
          <a:prstGeom prst="leftBrace">
            <a:avLst>
              <a:gd name="adj1" fmla="val 50000"/>
              <a:gd name="adj2" fmla="val 50000"/>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7"/>
          <p:cNvSpPr txBox="1"/>
          <p:nvPr/>
        </p:nvSpPr>
        <p:spPr>
          <a:xfrm>
            <a:off x="3766150" y="1017675"/>
            <a:ext cx="1903500" cy="49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i="1">
                <a:latin typeface="Assistant"/>
                <a:ea typeface="Assistant"/>
                <a:cs typeface="Assistant"/>
                <a:sym typeface="Assistant"/>
              </a:rPr>
              <a:t>n </a:t>
            </a:r>
            <a:r>
              <a:rPr lang="en" i="1">
                <a:latin typeface="Assistant"/>
                <a:ea typeface="Assistant"/>
                <a:cs typeface="Assistant"/>
                <a:sym typeface="Assistant"/>
              </a:rPr>
              <a:t>digits</a:t>
            </a:r>
            <a:endParaRPr i="1">
              <a:latin typeface="Assistant"/>
              <a:ea typeface="Assistant"/>
              <a:cs typeface="Assistant"/>
              <a:sym typeface="Assistant"/>
            </a:endParaRPr>
          </a:p>
        </p:txBody>
      </p:sp>
      <p:sp>
        <p:nvSpPr>
          <p:cNvPr id="706" name="Google Shape;706;p67"/>
          <p:cNvSpPr/>
          <p:nvPr/>
        </p:nvSpPr>
        <p:spPr>
          <a:xfrm>
            <a:off x="311700" y="2819550"/>
            <a:ext cx="3776100" cy="1028400"/>
          </a:xfrm>
          <a:prstGeom prst="roundRect">
            <a:avLst>
              <a:gd name="adj" fmla="val 34329"/>
            </a:avLst>
          </a:prstGeom>
          <a:solidFill>
            <a:srgbClr val="FFFFFF"/>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900" b="1" dirty="0">
                <a:latin typeface="Assistant"/>
                <a:ea typeface="Assistant"/>
                <a:cs typeface="Assistant"/>
                <a:sym typeface="Assistant"/>
              </a:rPr>
              <a:t>How efficient is this algorithm?</a:t>
            </a:r>
            <a:endParaRPr sz="1900" b="1" dirty="0">
              <a:latin typeface="Assistant"/>
              <a:ea typeface="Assistant"/>
              <a:cs typeface="Assistant"/>
              <a:sym typeface="Assistant"/>
            </a:endParaRPr>
          </a:p>
          <a:p>
            <a:pPr marL="0" lvl="0" indent="0" algn="ctr" rtl="0">
              <a:lnSpc>
                <a:spcPct val="115000"/>
              </a:lnSpc>
              <a:spcBef>
                <a:spcPts val="0"/>
              </a:spcBef>
              <a:spcAft>
                <a:spcPts val="0"/>
              </a:spcAft>
              <a:buNone/>
            </a:pPr>
            <a:r>
              <a:rPr lang="en" sz="1700" dirty="0">
                <a:latin typeface="Assistant ExtraLight"/>
                <a:ea typeface="Assistant ExtraLight"/>
                <a:cs typeface="Assistant ExtraLight"/>
                <a:sym typeface="Assistant ExtraLight"/>
              </a:rPr>
              <a:t>(How many single-digit operations </a:t>
            </a:r>
            <a:br>
              <a:rPr lang="en" sz="1700" dirty="0">
                <a:latin typeface="Assistant ExtraLight"/>
                <a:ea typeface="Assistant ExtraLight"/>
                <a:cs typeface="Assistant ExtraLight"/>
                <a:sym typeface="Assistant ExtraLight"/>
              </a:rPr>
            </a:br>
            <a:r>
              <a:rPr lang="en" sz="1700" i="1" dirty="0">
                <a:latin typeface="Assistant ExtraLight"/>
                <a:ea typeface="Assistant ExtraLight"/>
                <a:cs typeface="Assistant ExtraLight"/>
                <a:sym typeface="Assistant ExtraLight"/>
              </a:rPr>
              <a:t>in the worst case</a:t>
            </a:r>
            <a:r>
              <a:rPr lang="en" sz="1700" dirty="0">
                <a:latin typeface="Assistant ExtraLight"/>
                <a:ea typeface="Assistant ExtraLight"/>
                <a:cs typeface="Assistant ExtraLight"/>
                <a:sym typeface="Assistant ExtraLight"/>
              </a:rPr>
              <a:t>?)</a:t>
            </a:r>
            <a:endParaRPr sz="1700" dirty="0">
              <a:latin typeface="Assistant ExtraLight"/>
              <a:ea typeface="Assistant ExtraLight"/>
              <a:cs typeface="Assistant ExtraLight"/>
              <a:sym typeface="Assistant ExtraLight"/>
            </a:endParaRPr>
          </a:p>
        </p:txBody>
      </p:sp>
      <p:sp>
        <p:nvSpPr>
          <p:cNvPr id="707" name="Google Shape;707;p67"/>
          <p:cNvSpPr/>
          <p:nvPr/>
        </p:nvSpPr>
        <p:spPr>
          <a:xfrm>
            <a:off x="4236300" y="2494350"/>
            <a:ext cx="4834800" cy="1786800"/>
          </a:xfrm>
          <a:prstGeom prst="roundRect">
            <a:avLst>
              <a:gd name="adj" fmla="val 34329"/>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b="1">
                <a:latin typeface="Assistant"/>
                <a:ea typeface="Assistant"/>
                <a:cs typeface="Assistant"/>
                <a:sym typeface="Assistant"/>
              </a:rPr>
              <a:t>n partial products: ~</a:t>
            </a:r>
            <a:r>
              <a:rPr lang="en" sz="1700" b="1">
                <a:solidFill>
                  <a:schemeClr val="accent5"/>
                </a:solidFill>
                <a:latin typeface="Assistant"/>
                <a:ea typeface="Assistant"/>
                <a:cs typeface="Assistant"/>
                <a:sym typeface="Assistant"/>
              </a:rPr>
              <a:t>2n</a:t>
            </a:r>
            <a:r>
              <a:rPr lang="en" sz="1700" b="1" baseline="30000">
                <a:solidFill>
                  <a:schemeClr val="accent5"/>
                </a:solidFill>
                <a:latin typeface="Assistant"/>
                <a:ea typeface="Assistant"/>
                <a:cs typeface="Assistant"/>
                <a:sym typeface="Assistant"/>
              </a:rPr>
              <a:t>2</a:t>
            </a:r>
            <a:r>
              <a:rPr lang="en" sz="1700" b="1">
                <a:latin typeface="Assistant"/>
                <a:ea typeface="Assistant"/>
                <a:cs typeface="Assistant"/>
                <a:sym typeface="Assistant"/>
              </a:rPr>
              <a:t> ops </a:t>
            </a:r>
            <a:r>
              <a:rPr lang="en" sz="1700">
                <a:latin typeface="Assistant ExtraLight"/>
                <a:ea typeface="Assistant ExtraLight"/>
                <a:cs typeface="Assistant ExtraLight"/>
                <a:sym typeface="Assistant ExtraLight"/>
              </a:rPr>
              <a:t>(at most n multiplications &amp; n additions per partial product)</a:t>
            </a:r>
            <a:endParaRPr sz="1700">
              <a:latin typeface="Assistant ExtraLight"/>
              <a:ea typeface="Assistant ExtraLight"/>
              <a:cs typeface="Assistant ExtraLight"/>
              <a:sym typeface="Assistant ExtraLight"/>
            </a:endParaRPr>
          </a:p>
          <a:p>
            <a:pPr marL="0" lvl="0" indent="0" algn="ctr" rtl="0">
              <a:lnSpc>
                <a:spcPct val="115000"/>
              </a:lnSpc>
              <a:spcBef>
                <a:spcPts val="1000"/>
              </a:spcBef>
              <a:spcAft>
                <a:spcPts val="0"/>
              </a:spcAft>
              <a:buNone/>
            </a:pPr>
            <a:r>
              <a:rPr lang="en" sz="1700" b="1">
                <a:latin typeface="Assistant"/>
                <a:ea typeface="Assistant"/>
                <a:cs typeface="Assistant"/>
                <a:sym typeface="Assistant"/>
              </a:rPr>
              <a:t>adding n partial products: ~</a:t>
            </a:r>
            <a:r>
              <a:rPr lang="en" sz="1700" b="1">
                <a:solidFill>
                  <a:schemeClr val="accent5"/>
                </a:solidFill>
                <a:latin typeface="Assistant"/>
                <a:ea typeface="Assistant"/>
                <a:cs typeface="Assistant"/>
                <a:sym typeface="Assistant"/>
              </a:rPr>
              <a:t>2n</a:t>
            </a:r>
            <a:r>
              <a:rPr lang="en" sz="1700" b="1" baseline="30000">
                <a:solidFill>
                  <a:schemeClr val="accent5"/>
                </a:solidFill>
                <a:latin typeface="Assistant"/>
                <a:ea typeface="Assistant"/>
                <a:cs typeface="Assistant"/>
                <a:sym typeface="Assistant"/>
              </a:rPr>
              <a:t>2</a:t>
            </a:r>
            <a:r>
              <a:rPr lang="en" sz="1700" b="1">
                <a:solidFill>
                  <a:schemeClr val="dk1"/>
                </a:solidFill>
                <a:latin typeface="Assistant"/>
                <a:ea typeface="Assistant"/>
                <a:cs typeface="Assistant"/>
                <a:sym typeface="Assistant"/>
              </a:rPr>
              <a:t> ops </a:t>
            </a:r>
            <a:br>
              <a:rPr lang="en" sz="1700" b="1">
                <a:solidFill>
                  <a:schemeClr val="dk1"/>
                </a:solidFill>
                <a:latin typeface="Assistant"/>
                <a:ea typeface="Assistant"/>
                <a:cs typeface="Assistant"/>
                <a:sym typeface="Assistant"/>
              </a:rPr>
            </a:br>
            <a:r>
              <a:rPr lang="en" sz="1700">
                <a:solidFill>
                  <a:schemeClr val="dk1"/>
                </a:solidFill>
                <a:latin typeface="Assistant ExtraLight"/>
                <a:ea typeface="Assistant ExtraLight"/>
                <a:cs typeface="Assistant ExtraLight"/>
                <a:sym typeface="Assistant ExtraLight"/>
              </a:rPr>
              <a:t>(a bunch of additions &amp; “carries”) </a:t>
            </a:r>
            <a:endParaRPr sz="1700" b="1">
              <a:latin typeface="Assistant"/>
              <a:ea typeface="Assistant"/>
              <a:cs typeface="Assistant"/>
              <a:sym typeface="Assistant"/>
            </a:endParaRPr>
          </a:p>
        </p:txBody>
      </p:sp>
      <p:sp>
        <p:nvSpPr>
          <p:cNvPr id="708" name="Google Shape;708;p67"/>
          <p:cNvSpPr txBox="1"/>
          <p:nvPr/>
        </p:nvSpPr>
        <p:spPr>
          <a:xfrm>
            <a:off x="1776000" y="4196175"/>
            <a:ext cx="5592000" cy="83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700" b="1">
                <a:solidFill>
                  <a:srgbClr val="CC0000"/>
                </a:solidFill>
                <a:latin typeface="Assistant"/>
                <a:ea typeface="Assistant"/>
                <a:cs typeface="Assistant"/>
                <a:sym typeface="Assistant"/>
              </a:rPr>
              <a:t>~ 4n</a:t>
            </a:r>
            <a:r>
              <a:rPr lang="en" sz="2700" b="1" baseline="30000">
                <a:solidFill>
                  <a:srgbClr val="CC0000"/>
                </a:solidFill>
                <a:latin typeface="Assistant"/>
                <a:ea typeface="Assistant"/>
                <a:cs typeface="Assistant"/>
                <a:sym typeface="Assistant"/>
              </a:rPr>
              <a:t>2</a:t>
            </a:r>
            <a:r>
              <a:rPr lang="en" sz="2700" b="1">
                <a:solidFill>
                  <a:srgbClr val="CC0000"/>
                </a:solidFill>
                <a:latin typeface="Assistant"/>
                <a:ea typeface="Assistant"/>
                <a:cs typeface="Assistant"/>
                <a:sym typeface="Assistant"/>
              </a:rPr>
              <a:t> operations in the worst case</a:t>
            </a:r>
            <a:endParaRPr sz="2700" b="1">
              <a:solidFill>
                <a:srgbClr val="CC0000"/>
              </a:solidFill>
              <a:latin typeface="Assistant"/>
              <a:ea typeface="Assistant"/>
              <a:cs typeface="Assistant"/>
              <a:sym typeface="Assistant"/>
            </a:endParaRP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1893</TotalTime>
  <Words>4474</Words>
  <Application>Microsoft Office PowerPoint</Application>
  <PresentationFormat>On-screen Show (16:9)</PresentationFormat>
  <Paragraphs>813</Paragraphs>
  <Slides>60</Slides>
  <Notes>60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Assistant ExtraLight</vt:lpstr>
      <vt:lpstr>Calibri Light</vt:lpstr>
      <vt:lpstr>Assistant</vt:lpstr>
      <vt:lpstr>Lato Light</vt:lpstr>
      <vt:lpstr>Calibri</vt:lpstr>
      <vt:lpstr>Inconsolata</vt:lpstr>
      <vt:lpstr>Inconsolata Regular</vt:lpstr>
      <vt:lpstr>Arial</vt:lpstr>
      <vt:lpstr>Office Theme</vt:lpstr>
      <vt:lpstr>CSC 200  Data Structures and Algorithms</vt:lpstr>
      <vt:lpstr>MULTIPLICATION!</vt:lpstr>
      <vt:lpstr>MULTIPLICATION: THE PROBLEM</vt:lpstr>
      <vt:lpstr>GRADE-SCHOOL MULTIPLICATION</vt:lpstr>
      <vt:lpstr>GRADE-SCHOOL MULTIPLICATION</vt:lpstr>
      <vt:lpstr>GRADE-SCHOOL MULTIPLICATION</vt:lpstr>
      <vt:lpstr>GRADE-SCHOOL MULTIPLICATION</vt:lpstr>
      <vt:lpstr>GRADE-SCHOOL MULTIPLICATION</vt:lpstr>
      <vt:lpstr>GRADE-SCHOOL MULTIPLICATION</vt:lpstr>
      <vt:lpstr>GRADE-SCHOOL MULTIPLICATION</vt:lpstr>
      <vt:lpstr>WHAT EXACTLY DOES “BETTER” MEAN?</vt:lpstr>
      <vt:lpstr>WHAT EXACTLY DOES “BETTER” MEAN?</vt:lpstr>
      <vt:lpstr>WHAT EXACTLY DOES “BETTER” MEAN?</vt:lpstr>
      <vt:lpstr>WHAT EXACTLY DOES “BETTER” MEAN?</vt:lpstr>
      <vt:lpstr>WHAT EXACTLY DOES “BETTER” MEAN?</vt:lpstr>
      <vt:lpstr>ASYMPTOTIC ANALYSIS (High Level Idea)</vt:lpstr>
      <vt:lpstr>ASYMPTOTIC ANALYSIS (High Level Idea)</vt:lpstr>
      <vt:lpstr>ASYMPTOTIC ANALYSIS (High Level Idea)</vt:lpstr>
      <vt:lpstr>ASYMPTOTIC ANALYSIS (High Level Idea)</vt:lpstr>
      <vt:lpstr>ASYMPTOTIC ANALYSIS (High Level Idea)</vt:lpstr>
      <vt:lpstr>ASYMPTOTIC ANALYSIS (High Level Idea)</vt:lpstr>
      <vt:lpstr>ASYMPTOTIC ANALYSIS (High Level Idea)</vt:lpstr>
      <vt:lpstr>DIVIDE AND CONQUER</vt:lpstr>
      <vt:lpstr>DIVIDE AND CONQUER</vt:lpstr>
      <vt:lpstr>MULTIPLICATION SUBPROBLEMS</vt:lpstr>
      <vt:lpstr>MULTIPLICATION SUBPROBLEMS</vt:lpstr>
      <vt:lpstr>MULTIPLICATION SUBPROBLEMS</vt:lpstr>
      <vt:lpstr>MULTIPLICATION SUBPROBLEMS</vt:lpstr>
      <vt:lpstr>MULTIPLICATION SUBPROBLEMS</vt:lpstr>
      <vt:lpstr>MULTIPLICATION SUBPROBLEMS</vt:lpstr>
      <vt:lpstr>LET’S SEE SOME PSEUDOCODE</vt:lpstr>
      <vt:lpstr>LET’S SEE SOME PSEUDOCODE</vt:lpstr>
      <vt:lpstr>LET’S SEE SOME PSEUDOCODE</vt:lpstr>
      <vt:lpstr>LET’S SEE SOME PSEUDOCODE</vt:lpstr>
      <vt:lpstr>LET’S SEE SOME PSEUDOCODE</vt:lpstr>
      <vt:lpstr>HOW EFFICIENT IS THIS ALGORITHM? </vt:lpstr>
      <vt:lpstr>HOW EFFICIENT IS THIS ALGORITHM? </vt:lpstr>
      <vt:lpstr>HOW EFFICIENT IS THIS ALGORITHM? </vt:lpstr>
      <vt:lpstr>HOW EFFICIENT IS THIS ALGORITHM? </vt:lpstr>
      <vt:lpstr>HOW EFFICIENT IS THIS ALGORITHM? </vt:lpstr>
      <vt:lpstr>HOW EFFICIENT IS THIS ALGORITHM? </vt:lpstr>
      <vt:lpstr>HOW EFFICIENT IS THIS ALGORITHM? </vt:lpstr>
      <vt:lpstr>KARATSUBA  INTEGER MULTIPLICATION</vt:lpstr>
      <vt:lpstr>CHOOSING SUBPROBLEMS WISELY</vt:lpstr>
      <vt:lpstr>KARATSUBA’S TRICK</vt:lpstr>
      <vt:lpstr>KARATSUBA’S TRICK</vt:lpstr>
      <vt:lpstr>KARATSUBA’S TRICK</vt:lpstr>
      <vt:lpstr>OUR THREE SUBPROBLEMS</vt:lpstr>
      <vt:lpstr>OUR THREE SUBPROBLEMS</vt:lpstr>
      <vt:lpstr>WHAT’S THE RUNTIME?</vt:lpstr>
      <vt:lpstr>WHAT’S THE RUNTIME?</vt:lpstr>
      <vt:lpstr>WHAT’S THE RUNTIME?</vt:lpstr>
      <vt:lpstr>WHAT’S THE RUNTIME?</vt:lpstr>
      <vt:lpstr>WHAT’S THE RUNTIME?</vt:lpstr>
      <vt:lpstr>IT WORKS IN PRACTICE TOO!</vt:lpstr>
      <vt:lpstr>IT WORKS IN PRACTICE TOO!</vt:lpstr>
      <vt:lpstr>CAN WE DO BETTER?</vt:lpstr>
      <vt:lpstr>CAN WE DO BETTER?</vt:lpstr>
      <vt:lpstr>CAN WE DO BETTER?</vt:lpstr>
      <vt:lpstr>CAN WE DO BETTER?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261  Data Structures and Algorithms</dc:title>
  <dc:creator>Samyan Wahla</dc:creator>
  <cp:lastModifiedBy>Nazeef Ul Haq</cp:lastModifiedBy>
  <cp:revision>73</cp:revision>
  <dcterms:modified xsi:type="dcterms:W3CDTF">2025-09-21T08:52:44Z</dcterms:modified>
</cp:coreProperties>
</file>